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Nunito"/>
      <p:regular r:id="rId46"/>
      <p:bold r:id="rId47"/>
      <p:italic r:id="rId48"/>
      <p:boldItalic r:id="rId49"/>
    </p:embeddedFont>
    <p:embeddedFont>
      <p:font typeface="Maven Pro"/>
      <p:regular r:id="rId50"/>
      <p:bold r:id="rId51"/>
    </p:embeddedFont>
    <p:embeddedFont>
      <p:font typeface="Nanum Gothic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33722D1-F169-41F7-93A8-55277B49F781}">
  <a:tblStyle styleId="{333722D1-F169-41F7-93A8-55277B49F78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Nunito-regular.fntdata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Nunito-italic.fntdata"/><Relationship Id="rId47" Type="http://schemas.openxmlformats.org/officeDocument/2006/relationships/font" Target="fonts/Nunito-bold.fntdata"/><Relationship Id="rId49" Type="http://schemas.openxmlformats.org/officeDocument/2006/relationships/font" Target="fonts/Nuni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avenPro-bold.fntdata"/><Relationship Id="rId50" Type="http://schemas.openxmlformats.org/officeDocument/2006/relationships/font" Target="fonts/MavenPro-regular.fntdata"/><Relationship Id="rId53" Type="http://schemas.openxmlformats.org/officeDocument/2006/relationships/font" Target="fonts/NanumGothic-bold.fntdata"/><Relationship Id="rId52" Type="http://schemas.openxmlformats.org/officeDocument/2006/relationships/font" Target="fonts/NanumGothic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58b65b6ea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58b65b6ea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5c79388b2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5c79388b2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606ebc96b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606ebc96b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58b65b6ea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58b65b6ea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58b65b6ea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58b65b6ea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5a4f0c347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5a4f0c347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5a4f0c347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5a4f0c347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5a4f0c347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5a4f0c347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5a4f0c347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5a4f0c347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5a4f0c347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5a4f0c347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58aac313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58aac313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5a4f0c347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5a4f0c347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5a4f0c347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5a4f0c347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5a4f0c347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5a4f0c347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5a4f0c347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5a4f0c347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5a4f0c347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5a4f0c347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5a4f0c347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5a4f0c347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5a4f0c347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5a4f0c347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5b37288f6f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5b37288f6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5b37288f6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5b37288f6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5b37288f6f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5b37288f6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5c79388b2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5c79388b2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5c20da951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5c20da951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5c20da951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5c20da951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5c20da951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5c20da951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5c20da951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15c20da951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5c20da951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15c20da951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67d22edb6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167d22edb6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67d22edb6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67d22edb6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61fa3f6b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161fa3f6b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67d22edb6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167d22edb6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61fa3f6b3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61fa3f6b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61147b46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61147b46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64d4c9d52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64d4c9d52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6b7b5f5b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6b7b5f5b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6ceaddd8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6ceaddd8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6b7b5f5b0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6b7b5f5b0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5c79388b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5c79388b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5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48.png"/><Relationship Id="rId5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Relationship Id="rId5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Relationship Id="rId5" Type="http://schemas.openxmlformats.org/officeDocument/2006/relationships/image" Target="../media/image53.png"/><Relationship Id="rId6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3.png"/><Relationship Id="rId4" Type="http://schemas.openxmlformats.org/officeDocument/2006/relationships/image" Target="../media/image56.png"/><Relationship Id="rId5" Type="http://schemas.openxmlformats.org/officeDocument/2006/relationships/image" Target="../media/image64.png"/><Relationship Id="rId6" Type="http://schemas.openxmlformats.org/officeDocument/2006/relationships/image" Target="../media/image62.png"/><Relationship Id="rId7" Type="http://schemas.openxmlformats.org/officeDocument/2006/relationships/image" Target="../media/image6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8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9.png"/><Relationship Id="rId7" Type="http://schemas.openxmlformats.org/officeDocument/2006/relationships/image" Target="../media/image6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2.png"/><Relationship Id="rId4" Type="http://schemas.openxmlformats.org/officeDocument/2006/relationships/image" Target="../media/image81.png"/><Relationship Id="rId5" Type="http://schemas.openxmlformats.org/officeDocument/2006/relationships/image" Target="../media/image7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9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4.png"/><Relationship Id="rId4" Type="http://schemas.openxmlformats.org/officeDocument/2006/relationships/image" Target="../media/image7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8.png"/><Relationship Id="rId4" Type="http://schemas.openxmlformats.org/officeDocument/2006/relationships/image" Target="../media/image73.png"/><Relationship Id="rId5" Type="http://schemas.openxmlformats.org/officeDocument/2006/relationships/image" Target="../media/image75.png"/><Relationship Id="rId6" Type="http://schemas.openxmlformats.org/officeDocument/2006/relationships/image" Target="../media/image8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2.png"/><Relationship Id="rId4" Type="http://schemas.openxmlformats.org/officeDocument/2006/relationships/image" Target="../media/image88.png"/><Relationship Id="rId5" Type="http://schemas.openxmlformats.org/officeDocument/2006/relationships/image" Target="../media/image8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6.png"/><Relationship Id="rId6" Type="http://schemas.openxmlformats.org/officeDocument/2006/relationships/image" Target="../media/image8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7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Relationship Id="rId7" Type="http://schemas.openxmlformats.org/officeDocument/2006/relationships/image" Target="../media/image23.jpg"/><Relationship Id="rId8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웹페이지 구현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0" y="31105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                </a:t>
            </a: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공형운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웹 페이지 구성요소</a:t>
            </a:r>
            <a:endParaRPr/>
          </a:p>
        </p:txBody>
      </p:sp>
      <p:pic>
        <p:nvPicPr>
          <p:cNvPr id="416" name="Google Shape;4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825" y="1778550"/>
            <a:ext cx="1835023" cy="29781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7" name="Google Shape;4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6247" y="1778550"/>
            <a:ext cx="1987997" cy="29781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8" name="Google Shape;41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6652" y="1778550"/>
            <a:ext cx="1885948" cy="29781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9" name="Google Shape;41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400" y="1778550"/>
            <a:ext cx="1835025" cy="2045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0" name="Google Shape;420;p22"/>
          <p:cNvSpPr txBox="1"/>
          <p:nvPr>
            <p:ph idx="1" type="body"/>
          </p:nvPr>
        </p:nvSpPr>
        <p:spPr>
          <a:xfrm>
            <a:off x="571300" y="1340300"/>
            <a:ext cx="183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pom.xml</a:t>
            </a:r>
            <a:endParaRPr b="1"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1" name="Google Shape;421;p22"/>
          <p:cNvSpPr txBox="1"/>
          <p:nvPr>
            <p:ph idx="1" type="body"/>
          </p:nvPr>
        </p:nvSpPr>
        <p:spPr>
          <a:xfrm>
            <a:off x="2558775" y="1340300"/>
            <a:ext cx="183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src/main/java</a:t>
            </a:r>
            <a:endParaRPr b="1"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2" name="Google Shape;422;p22"/>
          <p:cNvSpPr txBox="1"/>
          <p:nvPr>
            <p:ph idx="1" type="body"/>
          </p:nvPr>
        </p:nvSpPr>
        <p:spPr>
          <a:xfrm>
            <a:off x="4546276" y="1340300"/>
            <a:ext cx="198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src/main/resources</a:t>
            </a:r>
            <a:endParaRPr b="1"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3" name="Google Shape;423;p22"/>
          <p:cNvSpPr txBox="1"/>
          <p:nvPr>
            <p:ph idx="1" type="body"/>
          </p:nvPr>
        </p:nvSpPr>
        <p:spPr>
          <a:xfrm>
            <a:off x="6686750" y="1340300"/>
            <a:ext cx="188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WEB-INF</a:t>
            </a:r>
            <a:endParaRPr b="1"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pom.xml 설정</a:t>
            </a:r>
            <a:endParaRPr/>
          </a:p>
        </p:txBody>
      </p:sp>
      <p:pic>
        <p:nvPicPr>
          <p:cNvPr id="429" name="Google Shape;4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00" y="1458450"/>
            <a:ext cx="2635125" cy="23936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0" name="Google Shape;430;p23"/>
          <p:cNvSpPr txBox="1"/>
          <p:nvPr/>
        </p:nvSpPr>
        <p:spPr>
          <a:xfrm>
            <a:off x="3444650" y="1458450"/>
            <a:ext cx="1944300" cy="80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Mybatis는 자바 오브젝트와 SQL사이의 자동 매핑 기능을 지원하는</a:t>
            </a: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ORM프레임워크입니다.</a:t>
            </a:r>
            <a:endParaRPr sz="8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SQL을 별도의 파일로 분리해서 관리하게 해주는 기능이 있습니다.</a:t>
            </a:r>
            <a:endParaRPr sz="8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31" name="Google Shape;4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600" y="4096400"/>
            <a:ext cx="3501126" cy="70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2" name="Google Shape;432;p23"/>
          <p:cNvSpPr txBox="1"/>
          <p:nvPr/>
        </p:nvSpPr>
        <p:spPr>
          <a:xfrm>
            <a:off x="4158325" y="4234100"/>
            <a:ext cx="14805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Oracle 드라이버 라이브러리를 설정해 줍니다.</a:t>
            </a:r>
            <a:endParaRPr sz="8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33" name="Google Shape;43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2875" y="1458451"/>
            <a:ext cx="2747100" cy="2178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4" name="Google Shape;434;p23"/>
          <p:cNvSpPr txBox="1"/>
          <p:nvPr/>
        </p:nvSpPr>
        <p:spPr>
          <a:xfrm>
            <a:off x="3444650" y="2836125"/>
            <a:ext cx="1944300" cy="96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tiles는 화면의 레이아웃 기능을 제공하는 오픈 소스 라이브러리입니다.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페이지 레이아웃을 쉽고 단순하게 구현할 수 있고 공통된 레이아웃을 사용하므로 유지관리가 용이합니다.</a:t>
            </a:r>
            <a:endParaRPr sz="8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35" name="Google Shape;435;p23"/>
          <p:cNvCxnSpPr>
            <a:stCxn id="434" idx="3"/>
          </p:cNvCxnSpPr>
          <p:nvPr/>
        </p:nvCxnSpPr>
        <p:spPr>
          <a:xfrm>
            <a:off x="5388950" y="3316425"/>
            <a:ext cx="57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23"/>
          <p:cNvCxnSpPr>
            <a:stCxn id="432" idx="1"/>
            <a:endCxn id="431" idx="3"/>
          </p:cNvCxnSpPr>
          <p:nvPr/>
        </p:nvCxnSpPr>
        <p:spPr>
          <a:xfrm rot="10800000">
            <a:off x="3766825" y="4449650"/>
            <a:ext cx="39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7" name="Google Shape;437;p23"/>
          <p:cNvCxnSpPr>
            <a:stCxn id="430" idx="1"/>
          </p:cNvCxnSpPr>
          <p:nvPr/>
        </p:nvCxnSpPr>
        <p:spPr>
          <a:xfrm rot="10800000">
            <a:off x="2922050" y="1858650"/>
            <a:ext cx="52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pom.xml 설정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50" y="1530950"/>
            <a:ext cx="2536150" cy="70936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4" name="Google Shape;444;p24"/>
          <p:cNvSpPr txBox="1"/>
          <p:nvPr/>
        </p:nvSpPr>
        <p:spPr>
          <a:xfrm>
            <a:off x="3305475" y="1590138"/>
            <a:ext cx="19443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썸네일 이미지를 이용하면 상품 목록 나열 시 빠르게 표시할 수 있습니다.</a:t>
            </a:r>
            <a:endParaRPr sz="8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45" name="Google Shape;445;p24"/>
          <p:cNvCxnSpPr>
            <a:stCxn id="444" idx="1"/>
            <a:endCxn id="443" idx="3"/>
          </p:cNvCxnSpPr>
          <p:nvPr/>
        </p:nvCxnSpPr>
        <p:spPr>
          <a:xfrm flipH="1">
            <a:off x="2815875" y="1814838"/>
            <a:ext cx="489600" cy="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46" name="Google Shape;4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750" y="2504525"/>
            <a:ext cx="2522151" cy="2415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7" name="Google Shape;447;p24"/>
          <p:cNvSpPr txBox="1"/>
          <p:nvPr/>
        </p:nvSpPr>
        <p:spPr>
          <a:xfrm>
            <a:off x="3305475" y="2504525"/>
            <a:ext cx="1944300" cy="104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관점 지향 프로그래밍(AOP)를 이용해서 주기능과 보조 기능을 분리해서 메서드에 적용합니다.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latin typeface="Nanum Gothic"/>
                <a:ea typeface="Nanum Gothic"/>
                <a:cs typeface="Nanum Gothic"/>
                <a:sym typeface="Nanum Gothic"/>
              </a:rPr>
              <a:t>Aspect는 구현하고자 하는 보조 기능을 의미합니다</a:t>
            </a:r>
            <a:endParaRPr sz="8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48" name="Google Shape;44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6775" y="975713"/>
            <a:ext cx="2403850" cy="2512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9" name="Google Shape;449;p24"/>
          <p:cNvSpPr txBox="1"/>
          <p:nvPr/>
        </p:nvSpPr>
        <p:spPr>
          <a:xfrm>
            <a:off x="6096550" y="3930425"/>
            <a:ext cx="1944300" cy="104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slf4j는 다양한 로깅 프레임 워크에 대한 추상화(인터페이스) 역할을 하는 라이브러리 입니다.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log4j는 로깅과 관련된 여러 기능을 제공하는 유용한 라이브러리입니다. 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50" name="Google Shape;450;p24"/>
          <p:cNvCxnSpPr>
            <a:stCxn id="449" idx="0"/>
            <a:endCxn id="448" idx="2"/>
          </p:cNvCxnSpPr>
          <p:nvPr/>
        </p:nvCxnSpPr>
        <p:spPr>
          <a:xfrm rot="10800000">
            <a:off x="7068700" y="3488525"/>
            <a:ext cx="0" cy="44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1" name="Google Shape;451;p24"/>
          <p:cNvCxnSpPr>
            <a:stCxn id="447" idx="1"/>
          </p:cNvCxnSpPr>
          <p:nvPr/>
        </p:nvCxnSpPr>
        <p:spPr>
          <a:xfrm rot="10800000">
            <a:off x="2825175" y="3027875"/>
            <a:ext cx="48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웹 페이지 구현</a:t>
            </a:r>
            <a:endParaRPr/>
          </a:p>
        </p:txBody>
      </p:sp>
      <p:sp>
        <p:nvSpPr>
          <p:cNvPr id="457" name="Google Shape;457;p25"/>
          <p:cNvSpPr txBox="1"/>
          <p:nvPr/>
        </p:nvSpPr>
        <p:spPr>
          <a:xfrm>
            <a:off x="1122050" y="1259175"/>
            <a:ext cx="703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goods.xml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58" name="Google Shape;4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25" y="1708400"/>
            <a:ext cx="4604874" cy="99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9" name="Google Shape;459;p25"/>
          <p:cNvSpPr txBox="1"/>
          <p:nvPr/>
        </p:nvSpPr>
        <p:spPr>
          <a:xfrm>
            <a:off x="5112775" y="2215100"/>
            <a:ext cx="13587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상품 정보를 저장하는 ResultMap입니다.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60" name="Google Shape;460;p25"/>
          <p:cNvCxnSpPr>
            <a:stCxn id="459" idx="1"/>
          </p:cNvCxnSpPr>
          <p:nvPr/>
        </p:nvCxnSpPr>
        <p:spPr>
          <a:xfrm rot="10800000">
            <a:off x="4529275" y="2333750"/>
            <a:ext cx="583500" cy="9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1" name="Google Shape;4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25" y="2818225"/>
            <a:ext cx="3609275" cy="115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2" name="Google Shape;4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7245" y="3002445"/>
            <a:ext cx="4367749" cy="1251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3" name="Google Shape;463;p25"/>
          <p:cNvSpPr txBox="1"/>
          <p:nvPr/>
        </p:nvSpPr>
        <p:spPr>
          <a:xfrm>
            <a:off x="2352200" y="4348150"/>
            <a:ext cx="14904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상품 이미지를 저장하는 ResultMap입니다.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64" name="Google Shape;464;p25"/>
          <p:cNvCxnSpPr/>
          <p:nvPr/>
        </p:nvCxnSpPr>
        <p:spPr>
          <a:xfrm rot="10800000">
            <a:off x="2249300" y="3846200"/>
            <a:ext cx="207300" cy="49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5" name="Google Shape;465;p25"/>
          <p:cNvSpPr txBox="1"/>
          <p:nvPr/>
        </p:nvSpPr>
        <p:spPr>
          <a:xfrm>
            <a:off x="6746050" y="1924475"/>
            <a:ext cx="18888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goods_status 조건 값으로 ‘신상품’,’베스트셀러’,’스테디셀러’를 전달해 각각 15개까지 조회했습니다.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66" name="Google Shape;466;p25"/>
          <p:cNvCxnSpPr>
            <a:stCxn id="465" idx="2"/>
          </p:cNvCxnSpPr>
          <p:nvPr/>
        </p:nvCxnSpPr>
        <p:spPr>
          <a:xfrm flipH="1">
            <a:off x="6502450" y="2478575"/>
            <a:ext cx="1188000" cy="70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웹 페이지 구현</a:t>
            </a:r>
            <a:endParaRPr/>
          </a:p>
        </p:txBody>
      </p:sp>
      <p:sp>
        <p:nvSpPr>
          <p:cNvPr id="472" name="Google Shape;472;p26"/>
          <p:cNvSpPr txBox="1"/>
          <p:nvPr/>
        </p:nvSpPr>
        <p:spPr>
          <a:xfrm>
            <a:off x="1122050" y="1106775"/>
            <a:ext cx="703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tiles_main.xml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3" name="Google Shape;473;p26"/>
          <p:cNvSpPr txBox="1"/>
          <p:nvPr/>
        </p:nvSpPr>
        <p:spPr>
          <a:xfrm>
            <a:off x="6968925" y="2013438"/>
            <a:ext cx="14904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쇼핑몰 기본 레이아웃을 설정했습니다.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4" name="Google Shape;474;p26"/>
          <p:cNvSpPr txBox="1"/>
          <p:nvPr/>
        </p:nvSpPr>
        <p:spPr>
          <a:xfrm>
            <a:off x="6968925" y="3578288"/>
            <a:ext cx="14904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쇼핑몰 메인페이지 레이아웃을 설정했습니다.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75" name="Google Shape;4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20" y="1595945"/>
            <a:ext cx="5161500" cy="1327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6" name="Google Shape;4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25" y="3523625"/>
            <a:ext cx="5904900" cy="755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77" name="Google Shape;477;p26"/>
          <p:cNvCxnSpPr>
            <a:stCxn id="473" idx="1"/>
          </p:cNvCxnSpPr>
          <p:nvPr/>
        </p:nvCxnSpPr>
        <p:spPr>
          <a:xfrm rot="10800000">
            <a:off x="5384025" y="2228988"/>
            <a:ext cx="158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8" name="Google Shape;478;p26"/>
          <p:cNvCxnSpPr>
            <a:stCxn id="474" idx="1"/>
          </p:cNvCxnSpPr>
          <p:nvPr/>
        </p:nvCxnSpPr>
        <p:spPr>
          <a:xfrm rot="10800000">
            <a:off x="5476125" y="3793838"/>
            <a:ext cx="149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웹 페이지 구현</a:t>
            </a:r>
            <a:endParaRPr/>
          </a:p>
        </p:txBody>
      </p:sp>
      <p:sp>
        <p:nvSpPr>
          <p:cNvPr id="484" name="Google Shape;484;p27"/>
          <p:cNvSpPr txBox="1"/>
          <p:nvPr/>
        </p:nvSpPr>
        <p:spPr>
          <a:xfrm>
            <a:off x="1122050" y="1106775"/>
            <a:ext cx="703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main.jsp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85" name="Google Shape;4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200" y="1702375"/>
            <a:ext cx="6558950" cy="11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075" y="3322675"/>
            <a:ext cx="3954125" cy="5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27"/>
          <p:cNvSpPr txBox="1"/>
          <p:nvPr/>
        </p:nvSpPr>
        <p:spPr>
          <a:xfrm>
            <a:off x="3957400" y="1597863"/>
            <a:ext cx="14904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베스트셀러를 표시했습니다.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88" name="Google Shape;488;p27"/>
          <p:cNvCxnSpPr>
            <a:stCxn id="489" idx="3"/>
            <a:endCxn id="487" idx="1"/>
          </p:cNvCxnSpPr>
          <p:nvPr/>
        </p:nvCxnSpPr>
        <p:spPr>
          <a:xfrm>
            <a:off x="3571300" y="1751775"/>
            <a:ext cx="38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9" name="Google Shape;489;p27"/>
          <p:cNvSpPr txBox="1"/>
          <p:nvPr/>
        </p:nvSpPr>
        <p:spPr>
          <a:xfrm>
            <a:off x="350500" y="1652775"/>
            <a:ext cx="3220800" cy="198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0" name="Google Shape;490;p27"/>
          <p:cNvSpPr txBox="1"/>
          <p:nvPr/>
        </p:nvSpPr>
        <p:spPr>
          <a:xfrm>
            <a:off x="835425" y="2088175"/>
            <a:ext cx="4301100" cy="38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1" name="Google Shape;491;p27"/>
          <p:cNvSpPr txBox="1"/>
          <p:nvPr/>
        </p:nvSpPr>
        <p:spPr>
          <a:xfrm>
            <a:off x="5560175" y="2126725"/>
            <a:ext cx="12105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썸네일을</a:t>
            </a: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 표시했습니다.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92" name="Google Shape;492;p27"/>
          <p:cNvCxnSpPr>
            <a:stCxn id="490" idx="3"/>
            <a:endCxn id="491" idx="1"/>
          </p:cNvCxnSpPr>
          <p:nvPr/>
        </p:nvCxnSpPr>
        <p:spPr>
          <a:xfrm>
            <a:off x="5136525" y="2280625"/>
            <a:ext cx="42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3" name="Google Shape;493;p27"/>
          <p:cNvSpPr txBox="1"/>
          <p:nvPr/>
        </p:nvSpPr>
        <p:spPr>
          <a:xfrm>
            <a:off x="455138" y="3294313"/>
            <a:ext cx="3954000" cy="64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4" name="Google Shape;494;p27"/>
          <p:cNvSpPr txBox="1"/>
          <p:nvPr/>
        </p:nvSpPr>
        <p:spPr>
          <a:xfrm>
            <a:off x="5174750" y="3402013"/>
            <a:ext cx="18435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베스트셀러가 15개 이상이되면 more가 나타나도록 표시했습니다.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95" name="Google Shape;495;p27"/>
          <p:cNvCxnSpPr>
            <a:stCxn id="493" idx="3"/>
            <a:endCxn id="494" idx="1"/>
          </p:cNvCxnSpPr>
          <p:nvPr/>
        </p:nvCxnSpPr>
        <p:spPr>
          <a:xfrm>
            <a:off x="4409138" y="3617563"/>
            <a:ext cx="76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웹 페이지 구현</a:t>
            </a:r>
            <a:endParaRPr/>
          </a:p>
        </p:txBody>
      </p:sp>
      <p:sp>
        <p:nvSpPr>
          <p:cNvPr id="501" name="Google Shape;501;p28"/>
          <p:cNvSpPr txBox="1"/>
          <p:nvPr/>
        </p:nvSpPr>
        <p:spPr>
          <a:xfrm>
            <a:off x="1122050" y="1106775"/>
            <a:ext cx="703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side</a:t>
            </a: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.jsp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02" name="Google Shape;5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75" y="1674075"/>
            <a:ext cx="5408526" cy="1230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3" name="Google Shape;5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375" y="3057350"/>
            <a:ext cx="4566124" cy="18586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4" name="Google Shape;504;p28"/>
          <p:cNvSpPr txBox="1"/>
          <p:nvPr/>
        </p:nvSpPr>
        <p:spPr>
          <a:xfrm>
            <a:off x="6678025" y="2073950"/>
            <a:ext cx="12105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관리자 메뉴를 표시했습니다.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5" name="Google Shape;505;p28"/>
          <p:cNvSpPr txBox="1"/>
          <p:nvPr/>
        </p:nvSpPr>
        <p:spPr>
          <a:xfrm>
            <a:off x="6678025" y="3771100"/>
            <a:ext cx="12105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나의 페이지 메뉴를 표시했습니다.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06" name="Google Shape;506;p28"/>
          <p:cNvCxnSpPr>
            <a:stCxn id="502" idx="3"/>
            <a:endCxn id="504" idx="1"/>
          </p:cNvCxnSpPr>
          <p:nvPr/>
        </p:nvCxnSpPr>
        <p:spPr>
          <a:xfrm>
            <a:off x="5702901" y="2289512"/>
            <a:ext cx="97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7" name="Google Shape;507;p28"/>
          <p:cNvCxnSpPr>
            <a:stCxn id="503" idx="3"/>
            <a:endCxn id="505" idx="1"/>
          </p:cNvCxnSpPr>
          <p:nvPr/>
        </p:nvCxnSpPr>
        <p:spPr>
          <a:xfrm>
            <a:off x="4860499" y="3986662"/>
            <a:ext cx="181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638" y="1971376"/>
            <a:ext cx="6783324" cy="25789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3" name="Google Shape;513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웹 페이지 구현</a:t>
            </a:r>
            <a:endParaRPr/>
          </a:p>
        </p:txBody>
      </p:sp>
      <p:sp>
        <p:nvSpPr>
          <p:cNvPr id="514" name="Google Shape;514;p29"/>
          <p:cNvSpPr txBox="1"/>
          <p:nvPr/>
        </p:nvSpPr>
        <p:spPr>
          <a:xfrm>
            <a:off x="1122050" y="1106775"/>
            <a:ext cx="703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MainController.java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5" name="Google Shape;515;p29"/>
          <p:cNvSpPr txBox="1"/>
          <p:nvPr/>
        </p:nvSpPr>
        <p:spPr>
          <a:xfrm>
            <a:off x="17100" y="3190950"/>
            <a:ext cx="1210500" cy="677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side_menu가 설정한 값에 따라 화면 왼쪽에 표시되는 항목을 다르게 설정했습니다.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6" name="Google Shape;516;p29"/>
          <p:cNvSpPr txBox="1"/>
          <p:nvPr/>
        </p:nvSpPr>
        <p:spPr>
          <a:xfrm>
            <a:off x="1729375" y="3976125"/>
            <a:ext cx="2742000" cy="14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17" name="Google Shape;517;p29"/>
          <p:cNvCxnSpPr>
            <a:stCxn id="515" idx="2"/>
            <a:endCxn id="516" idx="1"/>
          </p:cNvCxnSpPr>
          <p:nvPr/>
        </p:nvCxnSpPr>
        <p:spPr>
          <a:xfrm>
            <a:off x="622350" y="3868050"/>
            <a:ext cx="1107000" cy="1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웹 페이지 구현</a:t>
            </a:r>
            <a:endParaRPr/>
          </a:p>
        </p:txBody>
      </p:sp>
      <p:sp>
        <p:nvSpPr>
          <p:cNvPr id="523" name="Google Shape;523;p30"/>
          <p:cNvSpPr txBox="1"/>
          <p:nvPr/>
        </p:nvSpPr>
        <p:spPr>
          <a:xfrm>
            <a:off x="1122050" y="1106775"/>
            <a:ext cx="703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메인 페이지 실행화면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24" name="Google Shape;5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325" y="1662625"/>
            <a:ext cx="3927076" cy="27123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5" name="Google Shape;52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8875" y="1445475"/>
            <a:ext cx="1106950" cy="2208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6" name="Google Shape;526;p30"/>
          <p:cNvSpPr txBox="1"/>
          <p:nvPr/>
        </p:nvSpPr>
        <p:spPr>
          <a:xfrm>
            <a:off x="164050" y="1445475"/>
            <a:ext cx="12105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side_menu에는 일반 사용자를 위한 메뉴 항목이 표시되었습니다.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27" name="Google Shape;527;p30"/>
          <p:cNvCxnSpPr>
            <a:stCxn id="526" idx="3"/>
          </p:cNvCxnSpPr>
          <p:nvPr/>
        </p:nvCxnSpPr>
        <p:spPr>
          <a:xfrm>
            <a:off x="1374550" y="1722525"/>
            <a:ext cx="40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8" name="Google Shape;528;p30"/>
          <p:cNvSpPr txBox="1"/>
          <p:nvPr/>
        </p:nvSpPr>
        <p:spPr>
          <a:xfrm>
            <a:off x="3026150" y="3217600"/>
            <a:ext cx="1210500" cy="874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신간, 베스트셀러, 스테디 셀러를 한 줄에 4권씩 표시하고 마지막줄에는 more가 표시되었습니다.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29" name="Google Shape;529;p30"/>
          <p:cNvCxnSpPr>
            <a:stCxn id="528" idx="3"/>
          </p:cNvCxnSpPr>
          <p:nvPr/>
        </p:nvCxnSpPr>
        <p:spPr>
          <a:xfrm flipH="1" rot="10800000">
            <a:off x="4236650" y="3279400"/>
            <a:ext cx="1401000" cy="3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상품창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 구현</a:t>
            </a:r>
            <a:endParaRPr/>
          </a:p>
        </p:txBody>
      </p:sp>
      <p:pic>
        <p:nvPicPr>
          <p:cNvPr id="535" name="Google Shape;5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50" y="1658300"/>
            <a:ext cx="4046976" cy="16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31"/>
          <p:cNvSpPr txBox="1"/>
          <p:nvPr/>
        </p:nvSpPr>
        <p:spPr>
          <a:xfrm>
            <a:off x="4572000" y="1860950"/>
            <a:ext cx="12105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상품정보,이미지파일 조회하게끔 표시했습니다.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7" name="Google Shape;537;p31"/>
          <p:cNvSpPr txBox="1"/>
          <p:nvPr/>
        </p:nvSpPr>
        <p:spPr>
          <a:xfrm>
            <a:off x="279750" y="1658300"/>
            <a:ext cx="3852000" cy="95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38" name="Google Shape;538;p31"/>
          <p:cNvCxnSpPr>
            <a:stCxn id="536" idx="1"/>
            <a:endCxn id="537" idx="3"/>
          </p:cNvCxnSpPr>
          <p:nvPr/>
        </p:nvCxnSpPr>
        <p:spPr>
          <a:xfrm rot="10800000">
            <a:off x="4131600" y="2138000"/>
            <a:ext cx="44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9" name="Google Shape;539;p31"/>
          <p:cNvSpPr txBox="1"/>
          <p:nvPr/>
        </p:nvSpPr>
        <p:spPr>
          <a:xfrm>
            <a:off x="1332100" y="1260150"/>
            <a:ext cx="1210500" cy="307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goods.xml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40" name="Google Shape;54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001" y="2800925"/>
            <a:ext cx="4512475" cy="2024452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31"/>
          <p:cNvSpPr txBox="1"/>
          <p:nvPr/>
        </p:nvSpPr>
        <p:spPr>
          <a:xfrm>
            <a:off x="6009800" y="2454088"/>
            <a:ext cx="1210500" cy="307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quickMenu.jsp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2" name="Google Shape;542;p31"/>
          <p:cNvSpPr txBox="1"/>
          <p:nvPr/>
        </p:nvSpPr>
        <p:spPr>
          <a:xfrm>
            <a:off x="4691300" y="3713850"/>
            <a:ext cx="2235000" cy="27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3" name="Google Shape;543;p31"/>
          <p:cNvSpPr txBox="1"/>
          <p:nvPr/>
        </p:nvSpPr>
        <p:spPr>
          <a:xfrm>
            <a:off x="3116225" y="3574950"/>
            <a:ext cx="12105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다음 클릭시 배열의 인덱스를 1증가시킵니다.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44" name="Google Shape;544;p31"/>
          <p:cNvCxnSpPr>
            <a:stCxn id="543" idx="3"/>
            <a:endCxn id="542" idx="1"/>
          </p:cNvCxnSpPr>
          <p:nvPr/>
        </p:nvCxnSpPr>
        <p:spPr>
          <a:xfrm>
            <a:off x="4326725" y="3852000"/>
            <a:ext cx="36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31"/>
          <p:cNvSpPr txBox="1"/>
          <p:nvPr/>
        </p:nvSpPr>
        <p:spPr>
          <a:xfrm>
            <a:off x="4691300" y="4085575"/>
            <a:ext cx="4194300" cy="583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6" name="Google Shape;546;p31"/>
          <p:cNvSpPr txBox="1"/>
          <p:nvPr/>
        </p:nvSpPr>
        <p:spPr>
          <a:xfrm>
            <a:off x="3116225" y="4271275"/>
            <a:ext cx="1210500" cy="677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증가된 인덱스로 상품번호와 이미지 파일을 가져와 표시했습니다.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47" name="Google Shape;547;p31"/>
          <p:cNvCxnSpPr>
            <a:stCxn id="546" idx="3"/>
            <a:endCxn id="545" idx="1"/>
          </p:cNvCxnSpPr>
          <p:nvPr/>
        </p:nvCxnSpPr>
        <p:spPr>
          <a:xfrm flipH="1" rot="10800000">
            <a:off x="4326725" y="4377625"/>
            <a:ext cx="364500" cy="23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웹 페이지 기능 및 세부기능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284" name="Google Shape;284;p14"/>
          <p:cNvGraphicFramePr/>
          <p:nvPr/>
        </p:nvGraphicFramePr>
        <p:xfrm>
          <a:off x="874725" y="178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{333722D1-F169-41F7-93A8-55277B49F781}</a:tableStyleId>
              </a:tblPr>
              <a:tblGrid>
                <a:gridCol w="716250"/>
                <a:gridCol w="1113425"/>
                <a:gridCol w="382850"/>
              </a:tblGrid>
              <a:tr h="2780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메인 페이지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메인 페이지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37530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빠른 메뉴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2985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로그인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30880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가입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42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검색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298575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장바구니 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장바구니 상품 조회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29857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장바구니 상품 추가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29857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장바구니 상품 수정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29857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장바구니 상품 삭제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285" name="Google Shape;285;p14"/>
          <p:cNvGraphicFramePr/>
          <p:nvPr/>
        </p:nvGraphicFramePr>
        <p:xfrm>
          <a:off x="3384400" y="178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{333722D1-F169-41F7-93A8-55277B49F781}</a:tableStyleId>
              </a:tblPr>
              <a:tblGrid>
                <a:gridCol w="922425"/>
                <a:gridCol w="675425"/>
                <a:gridCol w="718500"/>
              </a:tblGrid>
              <a:tr h="3196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 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주문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31960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 상품 조회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31960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 상품 취소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319600"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마이페이지 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마이페이지 메인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31960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 내역 리스트 조회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31960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 내역 상세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31960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정보 상세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31960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정보 수정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31950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탈퇴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286" name="Google Shape;286;p14"/>
          <p:cNvGraphicFramePr/>
          <p:nvPr/>
        </p:nvGraphicFramePr>
        <p:xfrm>
          <a:off x="874725" y="139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{333722D1-F169-41F7-93A8-55277B49F781}</a:tableStyleId>
              </a:tblPr>
              <a:tblGrid>
                <a:gridCol w="716250"/>
                <a:gridCol w="1120350"/>
                <a:gridCol w="382850"/>
              </a:tblGrid>
              <a:tr h="10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세부 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287" name="Google Shape;287;p14"/>
          <p:cNvGraphicFramePr/>
          <p:nvPr/>
        </p:nvGraphicFramePr>
        <p:xfrm>
          <a:off x="6054500" y="178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{333722D1-F169-41F7-93A8-55277B49F781}</a:tableStyleId>
              </a:tblPr>
              <a:tblGrid>
                <a:gridCol w="655975"/>
                <a:gridCol w="627675"/>
                <a:gridCol w="896525"/>
              </a:tblGrid>
              <a:tr h="278100">
                <a:tc rowSpan="10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관리</a:t>
                      </a:r>
                      <a:endParaRPr b="1"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정보 등록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733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이미지 추가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781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정보 조회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781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정보 수정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78100">
                <a:tc vMerge="1"/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 관리</a:t>
                      </a:r>
                      <a:endParaRPr b="1"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 조회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781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 수정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781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 취소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78100">
                <a:tc vMerge="1"/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회원관리</a:t>
                      </a:r>
                      <a:endParaRPr b="1"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회원정보 조회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781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회워정보 수정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781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회원정보 삭제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" name="Google Shape;288;p14"/>
          <p:cNvGraphicFramePr/>
          <p:nvPr/>
        </p:nvGraphicFramePr>
        <p:xfrm>
          <a:off x="3384400" y="139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{333722D1-F169-41F7-93A8-55277B49F781}</a:tableStyleId>
              </a:tblPr>
              <a:tblGrid>
                <a:gridCol w="922425"/>
                <a:gridCol w="994375"/>
                <a:gridCol w="399575"/>
              </a:tblGrid>
              <a:tr h="10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세부 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289" name="Google Shape;289;p14"/>
          <p:cNvGraphicFramePr/>
          <p:nvPr/>
        </p:nvGraphicFramePr>
        <p:xfrm>
          <a:off x="6054500" y="139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{333722D1-F169-41F7-93A8-55277B49F781}</a:tableStyleId>
              </a:tblPr>
              <a:tblGrid>
                <a:gridCol w="1260925"/>
                <a:gridCol w="543175"/>
                <a:gridCol w="382850"/>
              </a:tblGrid>
              <a:tr h="10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세부 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상품창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 구현</a:t>
            </a:r>
            <a:endParaRPr/>
          </a:p>
        </p:txBody>
      </p:sp>
      <p:sp>
        <p:nvSpPr>
          <p:cNvPr id="553" name="Google Shape;553;p32"/>
          <p:cNvSpPr txBox="1"/>
          <p:nvPr/>
        </p:nvSpPr>
        <p:spPr>
          <a:xfrm>
            <a:off x="1122050" y="1106775"/>
            <a:ext cx="703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상품 상세창</a:t>
            </a: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 실행화면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54" name="Google Shape;5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00" y="1597875"/>
            <a:ext cx="1028700" cy="2838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5" name="Google Shape;55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5125" y="1597875"/>
            <a:ext cx="4861236" cy="32408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6" name="Google Shape;556;p32"/>
          <p:cNvSpPr txBox="1"/>
          <p:nvPr/>
        </p:nvSpPr>
        <p:spPr>
          <a:xfrm>
            <a:off x="2109925" y="1597875"/>
            <a:ext cx="1210500" cy="874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상품 상세를 요청하면 다음과 같이 페이지 오른쪽에 있는 빠른 메뉴에 최근 본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   상품을추가했습니다..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57" name="Google Shape;557;p32"/>
          <p:cNvCxnSpPr>
            <a:stCxn id="556" idx="3"/>
          </p:cNvCxnSpPr>
          <p:nvPr/>
        </p:nvCxnSpPr>
        <p:spPr>
          <a:xfrm>
            <a:off x="3320425" y="2034975"/>
            <a:ext cx="55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8" name="Google Shape;558;p32"/>
          <p:cNvSpPr txBox="1"/>
          <p:nvPr/>
        </p:nvSpPr>
        <p:spPr>
          <a:xfrm>
            <a:off x="2109925" y="3703725"/>
            <a:ext cx="1210500" cy="59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빠른 메뉴에서 다음을 클릭하면 두번쨰 상품이 보이도록 추가했습니다.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59" name="Google Shape;559;p32"/>
          <p:cNvCxnSpPr>
            <a:stCxn id="558" idx="1"/>
          </p:cNvCxnSpPr>
          <p:nvPr/>
        </p:nvCxnSpPr>
        <p:spPr>
          <a:xfrm flipH="1">
            <a:off x="1216825" y="3999225"/>
            <a:ext cx="893100" cy="1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검색 자동완성 기능 구현</a:t>
            </a:r>
            <a:endParaRPr/>
          </a:p>
        </p:txBody>
      </p:sp>
      <p:pic>
        <p:nvPicPr>
          <p:cNvPr id="565" name="Google Shape;5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175" y="1397538"/>
            <a:ext cx="2514850" cy="915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6" name="Google Shape;566;p33"/>
          <p:cNvSpPr txBox="1"/>
          <p:nvPr/>
        </p:nvSpPr>
        <p:spPr>
          <a:xfrm>
            <a:off x="7015625" y="1397525"/>
            <a:ext cx="12105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JSON을 사용하기위해 의존성을 설정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67" name="Google Shape;56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8175" y="2905888"/>
            <a:ext cx="4524443" cy="209483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8" name="Google Shape;568;p33"/>
          <p:cNvSpPr txBox="1"/>
          <p:nvPr/>
        </p:nvSpPr>
        <p:spPr>
          <a:xfrm>
            <a:off x="5453300" y="1042475"/>
            <a:ext cx="1210500" cy="307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pom.xml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9" name="Google Shape;569;p33"/>
          <p:cNvSpPr txBox="1"/>
          <p:nvPr/>
        </p:nvSpPr>
        <p:spPr>
          <a:xfrm>
            <a:off x="5965150" y="2512275"/>
            <a:ext cx="1210500" cy="307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goods.xml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0" name="Google Shape;570;p33"/>
          <p:cNvSpPr txBox="1"/>
          <p:nvPr/>
        </p:nvSpPr>
        <p:spPr>
          <a:xfrm>
            <a:off x="4747200" y="3175489"/>
            <a:ext cx="3795000" cy="59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1" name="Google Shape;571;p33"/>
          <p:cNvSpPr txBox="1"/>
          <p:nvPr/>
        </p:nvSpPr>
        <p:spPr>
          <a:xfrm>
            <a:off x="4545850" y="4283025"/>
            <a:ext cx="2086200" cy="45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2" name="Google Shape;572;p33"/>
          <p:cNvSpPr txBox="1"/>
          <p:nvPr/>
        </p:nvSpPr>
        <p:spPr>
          <a:xfrm>
            <a:off x="7047775" y="4283013"/>
            <a:ext cx="12105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키워드가 포함된 상품제목을 조회합니다.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3" name="Google Shape;573;p33"/>
          <p:cNvSpPr txBox="1"/>
          <p:nvPr/>
        </p:nvSpPr>
        <p:spPr>
          <a:xfrm>
            <a:off x="7622125" y="2374425"/>
            <a:ext cx="12105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단어가 포함된 상품 제목을 조회합니다..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74" name="Google Shape;574;p33"/>
          <p:cNvCxnSpPr>
            <a:stCxn id="573" idx="2"/>
            <a:endCxn id="570" idx="0"/>
          </p:cNvCxnSpPr>
          <p:nvPr/>
        </p:nvCxnSpPr>
        <p:spPr>
          <a:xfrm flipH="1">
            <a:off x="6644575" y="2805525"/>
            <a:ext cx="1582800" cy="36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5" name="Google Shape;575;p33"/>
          <p:cNvCxnSpPr>
            <a:stCxn id="572" idx="1"/>
            <a:endCxn id="571" idx="3"/>
          </p:cNvCxnSpPr>
          <p:nvPr/>
        </p:nvCxnSpPr>
        <p:spPr>
          <a:xfrm flipH="1">
            <a:off x="6631975" y="4498563"/>
            <a:ext cx="4158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6" name="Google Shape;576;p33"/>
          <p:cNvCxnSpPr>
            <a:stCxn id="566" idx="1"/>
          </p:cNvCxnSpPr>
          <p:nvPr/>
        </p:nvCxnSpPr>
        <p:spPr>
          <a:xfrm flipH="1">
            <a:off x="6186425" y="1622225"/>
            <a:ext cx="829200" cy="26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7" name="Google Shape;57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825" y="3153366"/>
            <a:ext cx="4004300" cy="184735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8" name="Google Shape;578;p33"/>
          <p:cNvSpPr txBox="1"/>
          <p:nvPr/>
        </p:nvSpPr>
        <p:spPr>
          <a:xfrm>
            <a:off x="1364625" y="2780775"/>
            <a:ext cx="1526700" cy="307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GoodsControllerImp.java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9" name="Google Shape;579;p33"/>
          <p:cNvSpPr txBox="1"/>
          <p:nvPr/>
        </p:nvSpPr>
        <p:spPr>
          <a:xfrm>
            <a:off x="125825" y="2266575"/>
            <a:ext cx="40044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브라우저에서 Ajax로 전송된 키워드를 가져와 그 키워드가 포함된 제목 목록을 JSON으로 만들어 다시 브라우저로 전송합니다.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80" name="Google Shape;580;p33"/>
          <p:cNvCxnSpPr/>
          <p:nvPr/>
        </p:nvCxnSpPr>
        <p:spPr>
          <a:xfrm>
            <a:off x="728725" y="2716775"/>
            <a:ext cx="0" cy="4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검색 자동완성 기능 구현</a:t>
            </a:r>
            <a:endParaRPr/>
          </a:p>
        </p:txBody>
      </p:sp>
      <p:pic>
        <p:nvPicPr>
          <p:cNvPr id="586" name="Google Shape;5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725" y="1393800"/>
            <a:ext cx="4122425" cy="133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7" name="Google Shape;587;p34"/>
          <p:cNvSpPr txBox="1"/>
          <p:nvPr/>
        </p:nvSpPr>
        <p:spPr>
          <a:xfrm>
            <a:off x="6729750" y="686275"/>
            <a:ext cx="16344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검색창에 자를 입력하면 ‘자’가 들어간 키워드 목록이 표시됩니다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88" name="Google Shape;588;p34"/>
          <p:cNvCxnSpPr>
            <a:stCxn id="587" idx="2"/>
          </p:cNvCxnSpPr>
          <p:nvPr/>
        </p:nvCxnSpPr>
        <p:spPr>
          <a:xfrm flipH="1">
            <a:off x="6162450" y="1135675"/>
            <a:ext cx="1384500" cy="33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9" name="Google Shape;589;p34"/>
          <p:cNvSpPr txBox="1"/>
          <p:nvPr/>
        </p:nvSpPr>
        <p:spPr>
          <a:xfrm>
            <a:off x="265125" y="2559550"/>
            <a:ext cx="1634400" cy="307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header.jsp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90" name="Google Shape;5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125" y="3014525"/>
            <a:ext cx="6767399" cy="19624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1" name="Google Shape;591;p34"/>
          <p:cNvSpPr txBox="1"/>
          <p:nvPr/>
        </p:nvSpPr>
        <p:spPr>
          <a:xfrm>
            <a:off x="840125" y="3601150"/>
            <a:ext cx="6156900" cy="41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2" name="Google Shape;592;p34"/>
          <p:cNvSpPr txBox="1"/>
          <p:nvPr/>
        </p:nvSpPr>
        <p:spPr>
          <a:xfrm>
            <a:off x="2154225" y="2136100"/>
            <a:ext cx="1634400" cy="59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JSON 데이터를 차례대로 &lt;a&gt;태그를 이용해 키워드 목록을 만들었습니다. 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93" name="Google Shape;593;p34"/>
          <p:cNvCxnSpPr>
            <a:stCxn id="592" idx="2"/>
          </p:cNvCxnSpPr>
          <p:nvPr/>
        </p:nvCxnSpPr>
        <p:spPr>
          <a:xfrm>
            <a:off x="2971425" y="2727100"/>
            <a:ext cx="0" cy="85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4" name="Google Shape;594;p34"/>
          <p:cNvSpPr txBox="1"/>
          <p:nvPr/>
        </p:nvSpPr>
        <p:spPr>
          <a:xfrm>
            <a:off x="1981000" y="1393800"/>
            <a:ext cx="2184600" cy="384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자동검색 완성창 실행화면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로그인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기능 구현</a:t>
            </a:r>
            <a:endParaRPr/>
          </a:p>
        </p:txBody>
      </p:sp>
      <p:pic>
        <p:nvPicPr>
          <p:cNvPr id="600" name="Google Shape;6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25" y="2016375"/>
            <a:ext cx="4862076" cy="29209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1" name="Google Shape;601;p35"/>
          <p:cNvSpPr txBox="1"/>
          <p:nvPr/>
        </p:nvSpPr>
        <p:spPr>
          <a:xfrm>
            <a:off x="186925" y="1556500"/>
            <a:ext cx="478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MemberControllerImpl.java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2" name="Google Shape;602;p35"/>
          <p:cNvSpPr txBox="1"/>
          <p:nvPr/>
        </p:nvSpPr>
        <p:spPr>
          <a:xfrm>
            <a:off x="516300" y="2766300"/>
            <a:ext cx="2096100" cy="47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3" name="Google Shape;603;p35"/>
          <p:cNvSpPr txBox="1"/>
          <p:nvPr/>
        </p:nvSpPr>
        <p:spPr>
          <a:xfrm>
            <a:off x="3110725" y="2571750"/>
            <a:ext cx="1634400" cy="73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조회한 회원 정보를 가져와 isLogOn 속성을 true로 설정하고 memberinfo속성으로 회원 정보를 저장합니다.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04" name="Google Shape;604;p35"/>
          <p:cNvCxnSpPr>
            <a:stCxn id="603" idx="1"/>
            <a:endCxn id="602" idx="3"/>
          </p:cNvCxnSpPr>
          <p:nvPr/>
        </p:nvCxnSpPr>
        <p:spPr>
          <a:xfrm flipH="1">
            <a:off x="2612425" y="2938050"/>
            <a:ext cx="498300" cy="6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05" name="Google Shape;60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675" y="2821975"/>
            <a:ext cx="3874200" cy="2115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6" name="Google Shape;606;p35"/>
          <p:cNvSpPr txBox="1"/>
          <p:nvPr/>
        </p:nvSpPr>
        <p:spPr>
          <a:xfrm>
            <a:off x="5112675" y="2122350"/>
            <a:ext cx="11841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로그인시 “로그아웃”을 표시합니다.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7" name="Google Shape;607;p35"/>
          <p:cNvSpPr txBox="1"/>
          <p:nvPr/>
        </p:nvSpPr>
        <p:spPr>
          <a:xfrm>
            <a:off x="6457725" y="2122350"/>
            <a:ext cx="11841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로그아웃시 “로그인”을 표시합니다.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8" name="Google Shape;608;p35"/>
          <p:cNvSpPr txBox="1"/>
          <p:nvPr/>
        </p:nvSpPr>
        <p:spPr>
          <a:xfrm>
            <a:off x="7802775" y="2122350"/>
            <a:ext cx="11841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관리자로 로그인시 “관리자”로 표시합니다.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9" name="Google Shape;609;p35"/>
          <p:cNvSpPr txBox="1"/>
          <p:nvPr/>
        </p:nvSpPr>
        <p:spPr>
          <a:xfrm>
            <a:off x="5479675" y="3159250"/>
            <a:ext cx="2776800" cy="59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0" name="Google Shape;610;p35"/>
          <p:cNvSpPr txBox="1"/>
          <p:nvPr/>
        </p:nvSpPr>
        <p:spPr>
          <a:xfrm>
            <a:off x="5557500" y="3976700"/>
            <a:ext cx="2663700" cy="2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1" name="Google Shape;611;p35"/>
          <p:cNvSpPr txBox="1"/>
          <p:nvPr/>
        </p:nvSpPr>
        <p:spPr>
          <a:xfrm>
            <a:off x="5179275" y="4532375"/>
            <a:ext cx="38076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12" name="Google Shape;612;p35"/>
          <p:cNvCxnSpPr>
            <a:stCxn id="606" idx="2"/>
            <a:endCxn id="609" idx="0"/>
          </p:cNvCxnSpPr>
          <p:nvPr/>
        </p:nvCxnSpPr>
        <p:spPr>
          <a:xfrm>
            <a:off x="5704725" y="2571750"/>
            <a:ext cx="1163400" cy="58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3" name="Google Shape;613;p35"/>
          <p:cNvCxnSpPr>
            <a:stCxn id="607" idx="2"/>
            <a:endCxn id="610" idx="0"/>
          </p:cNvCxnSpPr>
          <p:nvPr/>
        </p:nvCxnSpPr>
        <p:spPr>
          <a:xfrm flipH="1">
            <a:off x="6889275" y="2571750"/>
            <a:ext cx="160500" cy="140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4" name="Google Shape;614;p35"/>
          <p:cNvCxnSpPr>
            <a:stCxn id="608" idx="2"/>
          </p:cNvCxnSpPr>
          <p:nvPr/>
        </p:nvCxnSpPr>
        <p:spPr>
          <a:xfrm>
            <a:off x="8394825" y="2571750"/>
            <a:ext cx="0" cy="197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5" name="Google Shape;615;p35"/>
          <p:cNvSpPr txBox="1"/>
          <p:nvPr/>
        </p:nvSpPr>
        <p:spPr>
          <a:xfrm>
            <a:off x="5549775" y="15978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header.jsp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 기능 구현</a:t>
            </a:r>
            <a:endParaRPr/>
          </a:p>
        </p:txBody>
      </p:sp>
      <p:pic>
        <p:nvPicPr>
          <p:cNvPr id="621" name="Google Shape;6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00" y="1864294"/>
            <a:ext cx="2952451" cy="702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2" name="Google Shape;622;p36"/>
          <p:cNvSpPr txBox="1"/>
          <p:nvPr/>
        </p:nvSpPr>
        <p:spPr>
          <a:xfrm>
            <a:off x="186925" y="15565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member.xml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3" name="Google Shape;623;p36"/>
          <p:cNvSpPr txBox="1"/>
          <p:nvPr/>
        </p:nvSpPr>
        <p:spPr>
          <a:xfrm>
            <a:off x="3697950" y="1990963"/>
            <a:ext cx="16344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회원가입창에서 입력한 회원정보를 테이블에 추가합니다.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24" name="Google Shape;624;p36"/>
          <p:cNvCxnSpPr>
            <a:stCxn id="623" idx="1"/>
            <a:endCxn id="621" idx="3"/>
          </p:cNvCxnSpPr>
          <p:nvPr/>
        </p:nvCxnSpPr>
        <p:spPr>
          <a:xfrm rot="10800000">
            <a:off x="3163050" y="2215663"/>
            <a:ext cx="53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5" name="Google Shape;625;p36"/>
          <p:cNvSpPr txBox="1"/>
          <p:nvPr/>
        </p:nvSpPr>
        <p:spPr>
          <a:xfrm>
            <a:off x="254425" y="31663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memberForm.jsp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26" name="Google Shape;62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26525"/>
            <a:ext cx="6316200" cy="26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7" name="Google Shape;62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064675"/>
            <a:ext cx="6316200" cy="68921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8" name="Google Shape;628;p36"/>
          <p:cNvSpPr txBox="1"/>
          <p:nvPr/>
        </p:nvSpPr>
        <p:spPr>
          <a:xfrm>
            <a:off x="7104700" y="3438125"/>
            <a:ext cx="16344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Daum에서 제공하는 주소검색을 사용하기위해 추가합니다.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9" name="Google Shape;629;p36"/>
          <p:cNvSpPr txBox="1"/>
          <p:nvPr/>
        </p:nvSpPr>
        <p:spPr>
          <a:xfrm>
            <a:off x="7104700" y="4304475"/>
            <a:ext cx="16344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지번 주소와 도로명 주소를 텍스트 창에 추가합니다.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30" name="Google Shape;630;p36"/>
          <p:cNvCxnSpPr>
            <a:stCxn id="628" idx="1"/>
            <a:endCxn id="626" idx="3"/>
          </p:cNvCxnSpPr>
          <p:nvPr/>
        </p:nvCxnSpPr>
        <p:spPr>
          <a:xfrm flipH="1">
            <a:off x="6468700" y="3662825"/>
            <a:ext cx="636000" cy="9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1" name="Google Shape;631;p36"/>
          <p:cNvCxnSpPr>
            <a:stCxn id="629" idx="1"/>
            <a:endCxn id="627" idx="3"/>
          </p:cNvCxnSpPr>
          <p:nvPr/>
        </p:nvCxnSpPr>
        <p:spPr>
          <a:xfrm rot="10800000">
            <a:off x="6468700" y="4409175"/>
            <a:ext cx="636000" cy="12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로그인과 </a:t>
            </a:r>
            <a:r>
              <a:rPr lang="ko"/>
              <a:t>회원가입 기능 구현</a:t>
            </a:r>
            <a:endParaRPr/>
          </a:p>
        </p:txBody>
      </p:sp>
      <p:pic>
        <p:nvPicPr>
          <p:cNvPr id="637" name="Google Shape;6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25" y="3575050"/>
            <a:ext cx="3487700" cy="1259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8" name="Google Shape;6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8428" y="1661400"/>
            <a:ext cx="5108599" cy="317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9" name="Google Shape;63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825" y="1356600"/>
            <a:ext cx="3487700" cy="39198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0" name="Google Shape;640;p37"/>
          <p:cNvSpPr txBox="1"/>
          <p:nvPr/>
        </p:nvSpPr>
        <p:spPr>
          <a:xfrm>
            <a:off x="235350" y="1959775"/>
            <a:ext cx="20571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로그인에 성공하면 상단 메뉴에 ‘로그아웃’과 ‘마이페이지’ 항목이 표시됩니다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1" name="Google Shape;641;p37"/>
          <p:cNvSpPr txBox="1"/>
          <p:nvPr/>
        </p:nvSpPr>
        <p:spPr>
          <a:xfrm>
            <a:off x="235350" y="2462200"/>
            <a:ext cx="20571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회원 가입창을 요청한 후 ID를 입력하고 중복체크항목이 표시가 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2" name="Google Shape;642;p37"/>
          <p:cNvSpPr txBox="1"/>
          <p:nvPr/>
        </p:nvSpPr>
        <p:spPr>
          <a:xfrm>
            <a:off x="235350" y="2982925"/>
            <a:ext cx="20571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우편번호 검색을 요청을 하면 다음의 위치찾기 서비스가 표시됩니다.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43" name="Google Shape;643;p37"/>
          <p:cNvCxnSpPr>
            <a:stCxn id="642" idx="3"/>
          </p:cNvCxnSpPr>
          <p:nvPr/>
        </p:nvCxnSpPr>
        <p:spPr>
          <a:xfrm flipH="1" rot="10800000">
            <a:off x="2292450" y="3134125"/>
            <a:ext cx="4251900" cy="7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4" name="Google Shape;644;p37"/>
          <p:cNvCxnSpPr>
            <a:stCxn id="641" idx="3"/>
          </p:cNvCxnSpPr>
          <p:nvPr/>
        </p:nvCxnSpPr>
        <p:spPr>
          <a:xfrm flipH="1" rot="10800000">
            <a:off x="2292450" y="1882000"/>
            <a:ext cx="1584600" cy="80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5" name="Google Shape;645;p37"/>
          <p:cNvCxnSpPr>
            <a:stCxn id="640" idx="3"/>
          </p:cNvCxnSpPr>
          <p:nvPr/>
        </p:nvCxnSpPr>
        <p:spPr>
          <a:xfrm flipH="1" rot="10800000">
            <a:off x="2292450" y="1790125"/>
            <a:ext cx="650700" cy="38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6" name="Google Shape;646;p37"/>
          <p:cNvSpPr txBox="1"/>
          <p:nvPr/>
        </p:nvSpPr>
        <p:spPr>
          <a:xfrm>
            <a:off x="2034725" y="1163375"/>
            <a:ext cx="703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로그인과 회원가입창 실행화면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장바구니 </a:t>
            </a:r>
            <a:r>
              <a:rPr lang="ko"/>
              <a:t>기능 구현</a:t>
            </a:r>
            <a:endParaRPr/>
          </a:p>
        </p:txBody>
      </p:sp>
      <p:sp>
        <p:nvSpPr>
          <p:cNvPr id="652" name="Google Shape;652;p38"/>
          <p:cNvSpPr txBox="1"/>
          <p:nvPr/>
        </p:nvSpPr>
        <p:spPr>
          <a:xfrm>
            <a:off x="74750" y="1421000"/>
            <a:ext cx="157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cart.xml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3" name="Google Shape;653;p38"/>
          <p:cNvSpPr txBox="1"/>
          <p:nvPr/>
        </p:nvSpPr>
        <p:spPr>
          <a:xfrm>
            <a:off x="2224800" y="1332950"/>
            <a:ext cx="20571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상품 번호가 장바구니에 있는지 조회기능 추가합니다.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54" name="Google Shape;6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25" y="1926625"/>
            <a:ext cx="4171775" cy="23603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5" name="Google Shape;655;p38"/>
          <p:cNvSpPr txBox="1"/>
          <p:nvPr/>
        </p:nvSpPr>
        <p:spPr>
          <a:xfrm>
            <a:off x="594125" y="2207400"/>
            <a:ext cx="3566100" cy="38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56" name="Google Shape;656;p38"/>
          <p:cNvCxnSpPr>
            <a:stCxn id="653" idx="2"/>
          </p:cNvCxnSpPr>
          <p:nvPr/>
        </p:nvCxnSpPr>
        <p:spPr>
          <a:xfrm>
            <a:off x="3253350" y="1764050"/>
            <a:ext cx="0" cy="4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7" name="Google Shape;657;p38"/>
          <p:cNvSpPr txBox="1"/>
          <p:nvPr/>
        </p:nvSpPr>
        <p:spPr>
          <a:xfrm>
            <a:off x="824350" y="3286625"/>
            <a:ext cx="2057100" cy="774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8" name="Google Shape;658;p38"/>
          <p:cNvSpPr txBox="1"/>
          <p:nvPr/>
        </p:nvSpPr>
        <p:spPr>
          <a:xfrm>
            <a:off x="824350" y="4407700"/>
            <a:ext cx="20571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상품을 추가했습니다.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59" name="Google Shape;659;p38"/>
          <p:cNvCxnSpPr>
            <a:stCxn id="658" idx="0"/>
            <a:endCxn id="657" idx="2"/>
          </p:cNvCxnSpPr>
          <p:nvPr/>
        </p:nvCxnSpPr>
        <p:spPr>
          <a:xfrm rot="10800000">
            <a:off x="1852900" y="4060900"/>
            <a:ext cx="0" cy="3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60" name="Google Shape;66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9675" y="1926625"/>
            <a:ext cx="3779725" cy="1139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1" name="Google Shape;66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9675" y="3812825"/>
            <a:ext cx="4471650" cy="346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2" name="Google Shape;662;p38"/>
          <p:cNvSpPr txBox="1"/>
          <p:nvPr/>
        </p:nvSpPr>
        <p:spPr>
          <a:xfrm>
            <a:off x="4469675" y="1332950"/>
            <a:ext cx="20571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장바구니에 추가하면 알림창을 추가합니다.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63" name="Google Shape;663;p38"/>
          <p:cNvCxnSpPr>
            <a:stCxn id="662" idx="2"/>
          </p:cNvCxnSpPr>
          <p:nvPr/>
        </p:nvCxnSpPr>
        <p:spPr>
          <a:xfrm>
            <a:off x="5498225" y="1640750"/>
            <a:ext cx="0" cy="3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4" name="Google Shape;664;p38"/>
          <p:cNvSpPr txBox="1"/>
          <p:nvPr/>
        </p:nvSpPr>
        <p:spPr>
          <a:xfrm>
            <a:off x="4469675" y="4407700"/>
            <a:ext cx="20571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추가할 상품 번호를 전달합니다.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65" name="Google Shape;665;p38"/>
          <p:cNvCxnSpPr>
            <a:stCxn id="664" idx="0"/>
          </p:cNvCxnSpPr>
          <p:nvPr/>
        </p:nvCxnSpPr>
        <p:spPr>
          <a:xfrm rot="10800000">
            <a:off x="5498225" y="4188400"/>
            <a:ext cx="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6" name="Google Shape;666;p38"/>
          <p:cNvSpPr txBox="1"/>
          <p:nvPr/>
        </p:nvSpPr>
        <p:spPr>
          <a:xfrm>
            <a:off x="4469675" y="3247100"/>
            <a:ext cx="157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goodsDetail.jsp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장바구니 기능 구현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2" name="Google Shape;6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00" y="1563463"/>
            <a:ext cx="5889626" cy="20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39"/>
          <p:cNvSpPr txBox="1"/>
          <p:nvPr/>
        </p:nvSpPr>
        <p:spPr>
          <a:xfrm>
            <a:off x="2497475" y="1690925"/>
            <a:ext cx="2002200" cy="127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4" name="Google Shape;674;p39"/>
          <p:cNvSpPr txBox="1"/>
          <p:nvPr/>
        </p:nvSpPr>
        <p:spPr>
          <a:xfrm>
            <a:off x="502725" y="2571750"/>
            <a:ext cx="2956800" cy="127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5" name="Google Shape;675;p39"/>
          <p:cNvSpPr txBox="1"/>
          <p:nvPr/>
        </p:nvSpPr>
        <p:spPr>
          <a:xfrm>
            <a:off x="502725" y="2781050"/>
            <a:ext cx="2002200" cy="579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6" name="Google Shape;676;p39"/>
          <p:cNvSpPr txBox="1"/>
          <p:nvPr/>
        </p:nvSpPr>
        <p:spPr>
          <a:xfrm>
            <a:off x="2470025" y="1178600"/>
            <a:ext cx="20571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전송된 상품번호를 받습니다.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7" name="Google Shape;677;p39"/>
          <p:cNvSpPr txBox="1"/>
          <p:nvPr/>
        </p:nvSpPr>
        <p:spPr>
          <a:xfrm>
            <a:off x="3615325" y="2481600"/>
            <a:ext cx="20571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상품번호를 조회합니다.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8" name="Google Shape;678;p39"/>
          <p:cNvSpPr txBox="1"/>
          <p:nvPr/>
        </p:nvSpPr>
        <p:spPr>
          <a:xfrm>
            <a:off x="2807650" y="2872525"/>
            <a:ext cx="20571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상품번호가 이미 있으면 이미 추가되었다는 메시지를 전송하고,없으면 테이블에 추가합니다.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79" name="Google Shape;679;p39"/>
          <p:cNvCxnSpPr>
            <a:stCxn id="676" idx="2"/>
            <a:endCxn id="673" idx="0"/>
          </p:cNvCxnSpPr>
          <p:nvPr/>
        </p:nvCxnSpPr>
        <p:spPr>
          <a:xfrm>
            <a:off x="3498575" y="1486400"/>
            <a:ext cx="0" cy="2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0" name="Google Shape;680;p39"/>
          <p:cNvCxnSpPr>
            <a:stCxn id="677" idx="1"/>
            <a:endCxn id="674" idx="3"/>
          </p:cNvCxnSpPr>
          <p:nvPr/>
        </p:nvCxnSpPr>
        <p:spPr>
          <a:xfrm rot="10800000">
            <a:off x="3459625" y="2635500"/>
            <a:ext cx="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1" name="Google Shape;681;p39"/>
          <p:cNvCxnSpPr>
            <a:stCxn id="678" idx="1"/>
            <a:endCxn id="675" idx="3"/>
          </p:cNvCxnSpPr>
          <p:nvPr/>
        </p:nvCxnSpPr>
        <p:spPr>
          <a:xfrm rot="10800000">
            <a:off x="2504950" y="3070975"/>
            <a:ext cx="302700" cy="7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82" name="Google Shape;6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600" y="3824225"/>
            <a:ext cx="1588025" cy="10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0050" y="3480975"/>
            <a:ext cx="3901150" cy="159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39"/>
          <p:cNvSpPr txBox="1"/>
          <p:nvPr/>
        </p:nvSpPr>
        <p:spPr>
          <a:xfrm>
            <a:off x="265600" y="1255675"/>
            <a:ext cx="1269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CartControllerImpl.java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5" name="Google Shape;685;p39"/>
          <p:cNvSpPr txBox="1"/>
          <p:nvPr/>
        </p:nvSpPr>
        <p:spPr>
          <a:xfrm>
            <a:off x="3972600" y="4087950"/>
            <a:ext cx="703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장바구니</a:t>
            </a: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 실행화면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주문</a:t>
            </a:r>
            <a:r>
              <a:rPr lang="ko"/>
              <a:t> 기능 구현</a:t>
            </a:r>
            <a:endParaRPr/>
          </a:p>
        </p:txBody>
      </p:sp>
      <p:pic>
        <p:nvPicPr>
          <p:cNvPr id="691" name="Google Shape;6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25" y="1826475"/>
            <a:ext cx="4660651" cy="411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40"/>
          <p:cNvSpPr txBox="1"/>
          <p:nvPr/>
        </p:nvSpPr>
        <p:spPr>
          <a:xfrm>
            <a:off x="523000" y="1968450"/>
            <a:ext cx="4431000" cy="26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3" name="Google Shape;693;p40"/>
          <p:cNvSpPr txBox="1"/>
          <p:nvPr/>
        </p:nvSpPr>
        <p:spPr>
          <a:xfrm>
            <a:off x="523000" y="1448750"/>
            <a:ext cx="65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order.xml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4" name="Google Shape;694;p40"/>
          <p:cNvSpPr txBox="1"/>
          <p:nvPr/>
        </p:nvSpPr>
        <p:spPr>
          <a:xfrm>
            <a:off x="523000" y="2417850"/>
            <a:ext cx="21615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오라클의 시퀀스 번호를 가져온다음 주문테이블의 각 레코드 구문번호로 사용합니다.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95" name="Google Shape;69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325" y="3098825"/>
            <a:ext cx="5241875" cy="17366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6" name="Google Shape;696;p40"/>
          <p:cNvSpPr txBox="1"/>
          <p:nvPr/>
        </p:nvSpPr>
        <p:spPr>
          <a:xfrm>
            <a:off x="293225" y="3098825"/>
            <a:ext cx="5241900" cy="57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7" name="Google Shape;697;p40"/>
          <p:cNvSpPr txBox="1"/>
          <p:nvPr/>
        </p:nvSpPr>
        <p:spPr>
          <a:xfrm>
            <a:off x="293325" y="3680649"/>
            <a:ext cx="5241900" cy="54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8" name="Google Shape;698;p40"/>
          <p:cNvSpPr txBox="1"/>
          <p:nvPr/>
        </p:nvSpPr>
        <p:spPr>
          <a:xfrm>
            <a:off x="5797675" y="3231425"/>
            <a:ext cx="21615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상품을 주문할 경우 주문페이지에 표시합니다.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9" name="Google Shape;699;p40"/>
          <p:cNvSpPr txBox="1"/>
          <p:nvPr/>
        </p:nvSpPr>
        <p:spPr>
          <a:xfrm>
            <a:off x="5797675" y="3798250"/>
            <a:ext cx="24021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모든상품을 주문할 경우 주문페이지에 표시합니다.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0" name="Google Shape;700;p40"/>
          <p:cNvSpPr txBox="1"/>
          <p:nvPr/>
        </p:nvSpPr>
        <p:spPr>
          <a:xfrm>
            <a:off x="5797675" y="4365075"/>
            <a:ext cx="20571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주문결과를 표시합니다.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01" name="Google Shape;701;p40"/>
          <p:cNvCxnSpPr>
            <a:stCxn id="698" idx="1"/>
            <a:endCxn id="696" idx="3"/>
          </p:cNvCxnSpPr>
          <p:nvPr/>
        </p:nvCxnSpPr>
        <p:spPr>
          <a:xfrm rot="10800000">
            <a:off x="5535175" y="3385325"/>
            <a:ext cx="26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2" name="Google Shape;702;p40"/>
          <p:cNvCxnSpPr>
            <a:stCxn id="699" idx="1"/>
            <a:endCxn id="697" idx="3"/>
          </p:cNvCxnSpPr>
          <p:nvPr/>
        </p:nvCxnSpPr>
        <p:spPr>
          <a:xfrm rot="10800000">
            <a:off x="5535175" y="3952150"/>
            <a:ext cx="26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3" name="Google Shape;703;p40"/>
          <p:cNvCxnSpPr>
            <a:stCxn id="700" idx="1"/>
          </p:cNvCxnSpPr>
          <p:nvPr/>
        </p:nvCxnSpPr>
        <p:spPr>
          <a:xfrm rot="10800000">
            <a:off x="5525575" y="4518975"/>
            <a:ext cx="27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4" name="Google Shape;704;p40"/>
          <p:cNvCxnSpPr>
            <a:stCxn id="694" idx="0"/>
          </p:cNvCxnSpPr>
          <p:nvPr/>
        </p:nvCxnSpPr>
        <p:spPr>
          <a:xfrm rot="10800000">
            <a:off x="1603750" y="2271150"/>
            <a:ext cx="0" cy="1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5" name="Google Shape;705;p40"/>
          <p:cNvSpPr txBox="1"/>
          <p:nvPr/>
        </p:nvSpPr>
        <p:spPr>
          <a:xfrm>
            <a:off x="2985625" y="26576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tiles_order.xml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주문 기능 구현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1" name="Google Shape;7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00" y="1624575"/>
            <a:ext cx="4004300" cy="162135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2" name="Google Shape;71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250" y="1624575"/>
            <a:ext cx="3879014" cy="7648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3" name="Google Shape;71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2250" y="3604685"/>
            <a:ext cx="3342375" cy="5621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4" name="Google Shape;714;p41"/>
          <p:cNvSpPr txBox="1"/>
          <p:nvPr/>
        </p:nvSpPr>
        <p:spPr>
          <a:xfrm>
            <a:off x="3699650" y="1213875"/>
            <a:ext cx="124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OrderControllerImpl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5" name="Google Shape;715;p41"/>
          <p:cNvSpPr txBox="1"/>
          <p:nvPr/>
        </p:nvSpPr>
        <p:spPr>
          <a:xfrm>
            <a:off x="243100" y="2163750"/>
            <a:ext cx="3862800" cy="54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6" name="Google Shape;716;p41"/>
          <p:cNvSpPr txBox="1"/>
          <p:nvPr/>
        </p:nvSpPr>
        <p:spPr>
          <a:xfrm>
            <a:off x="1944400" y="2814825"/>
            <a:ext cx="21615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로그인후 세션에서 주문 정보를 가져와 주문창으로 이동합니다.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17" name="Google Shape;717;p41"/>
          <p:cNvCxnSpPr>
            <a:stCxn id="716" idx="0"/>
          </p:cNvCxnSpPr>
          <p:nvPr/>
        </p:nvCxnSpPr>
        <p:spPr>
          <a:xfrm rot="10800000">
            <a:off x="3025150" y="2645925"/>
            <a:ext cx="0" cy="16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18" name="Google Shape;71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525" y="3392275"/>
            <a:ext cx="4004300" cy="15629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9" name="Google Shape;719;p41"/>
          <p:cNvSpPr txBox="1"/>
          <p:nvPr/>
        </p:nvSpPr>
        <p:spPr>
          <a:xfrm>
            <a:off x="97525" y="4520900"/>
            <a:ext cx="3036600" cy="252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0" name="Google Shape;720;p41"/>
          <p:cNvSpPr txBox="1"/>
          <p:nvPr/>
        </p:nvSpPr>
        <p:spPr>
          <a:xfrm>
            <a:off x="4105900" y="4401125"/>
            <a:ext cx="14433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주문정보와 주문자 정보를 세션에 바인딩한 후 주문창으로 전달합니다.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21" name="Google Shape;721;p41"/>
          <p:cNvCxnSpPr>
            <a:stCxn id="720" idx="1"/>
            <a:endCxn id="719" idx="3"/>
          </p:cNvCxnSpPr>
          <p:nvPr/>
        </p:nvCxnSpPr>
        <p:spPr>
          <a:xfrm rot="10800000">
            <a:off x="3134200" y="4647275"/>
            <a:ext cx="971700" cy="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2" name="Google Shape;722;p41"/>
          <p:cNvSpPr txBox="1"/>
          <p:nvPr/>
        </p:nvSpPr>
        <p:spPr>
          <a:xfrm>
            <a:off x="5567013" y="1081475"/>
            <a:ext cx="26295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주문창에서 입력한 정보를 주문 상품 목록과 합칩니다.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3" name="Google Shape;723;p41"/>
          <p:cNvSpPr txBox="1"/>
          <p:nvPr/>
        </p:nvSpPr>
        <p:spPr>
          <a:xfrm>
            <a:off x="5923275" y="2624750"/>
            <a:ext cx="31326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각 orderVO에 수령자 정보를 설정한 후 myOrderList에 저장합니다.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24" name="Google Shape;724;p41"/>
          <p:cNvCxnSpPr>
            <a:stCxn id="722" idx="2"/>
            <a:endCxn id="712" idx="0"/>
          </p:cNvCxnSpPr>
          <p:nvPr/>
        </p:nvCxnSpPr>
        <p:spPr>
          <a:xfrm>
            <a:off x="6881763" y="1389275"/>
            <a:ext cx="0" cy="23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5" name="Google Shape;725;p41"/>
          <p:cNvSpPr txBox="1"/>
          <p:nvPr/>
        </p:nvSpPr>
        <p:spPr>
          <a:xfrm>
            <a:off x="4942250" y="1635375"/>
            <a:ext cx="2436900" cy="16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6" name="Google Shape;726;p41"/>
          <p:cNvSpPr txBox="1"/>
          <p:nvPr/>
        </p:nvSpPr>
        <p:spPr>
          <a:xfrm>
            <a:off x="5186625" y="1804275"/>
            <a:ext cx="3634800" cy="528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27" name="Google Shape;727;p41"/>
          <p:cNvCxnSpPr>
            <a:stCxn id="723" idx="0"/>
            <a:endCxn id="726" idx="2"/>
          </p:cNvCxnSpPr>
          <p:nvPr/>
        </p:nvCxnSpPr>
        <p:spPr>
          <a:xfrm rot="10800000">
            <a:off x="7003875" y="2332550"/>
            <a:ext cx="485700" cy="29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8" name="Google Shape;728;p41"/>
          <p:cNvSpPr txBox="1"/>
          <p:nvPr/>
        </p:nvSpPr>
        <p:spPr>
          <a:xfrm>
            <a:off x="4974375" y="3634325"/>
            <a:ext cx="2977800" cy="16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9" name="Google Shape;729;p41"/>
          <p:cNvSpPr txBox="1"/>
          <p:nvPr/>
        </p:nvSpPr>
        <p:spPr>
          <a:xfrm>
            <a:off x="4974375" y="3801325"/>
            <a:ext cx="3222300" cy="16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0" name="Google Shape;730;p41"/>
          <p:cNvSpPr txBox="1"/>
          <p:nvPr/>
        </p:nvSpPr>
        <p:spPr>
          <a:xfrm>
            <a:off x="4974375" y="3970225"/>
            <a:ext cx="3261000" cy="16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1" name="Google Shape;731;p41"/>
          <p:cNvSpPr txBox="1"/>
          <p:nvPr/>
        </p:nvSpPr>
        <p:spPr>
          <a:xfrm>
            <a:off x="4233250" y="3114713"/>
            <a:ext cx="19221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 정보를 SQL문으로 전달 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2" name="Google Shape;732;p41"/>
          <p:cNvSpPr txBox="1"/>
          <p:nvPr/>
        </p:nvSpPr>
        <p:spPr>
          <a:xfrm>
            <a:off x="5751119" y="4385663"/>
            <a:ext cx="13134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 상품 목록을 표시하도록 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3" name="Google Shape;733;p41"/>
          <p:cNvSpPr txBox="1"/>
          <p:nvPr/>
        </p:nvSpPr>
        <p:spPr>
          <a:xfrm>
            <a:off x="7266444" y="4385663"/>
            <a:ext cx="13134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주문자 정보를 표시하도록 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34" name="Google Shape;734;p41"/>
          <p:cNvCxnSpPr>
            <a:stCxn id="731" idx="2"/>
            <a:endCxn id="728" idx="0"/>
          </p:cNvCxnSpPr>
          <p:nvPr/>
        </p:nvCxnSpPr>
        <p:spPr>
          <a:xfrm>
            <a:off x="5194300" y="3422513"/>
            <a:ext cx="1269000" cy="21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5" name="Google Shape;735;p41"/>
          <p:cNvCxnSpPr>
            <a:stCxn id="732" idx="0"/>
            <a:endCxn id="730" idx="2"/>
          </p:cNvCxnSpPr>
          <p:nvPr/>
        </p:nvCxnSpPr>
        <p:spPr>
          <a:xfrm flipH="1" rot="10800000">
            <a:off x="6407819" y="4139063"/>
            <a:ext cx="197100" cy="2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6" name="Google Shape;736;p41"/>
          <p:cNvCxnSpPr>
            <a:stCxn id="733" idx="0"/>
          </p:cNvCxnSpPr>
          <p:nvPr/>
        </p:nvCxnSpPr>
        <p:spPr>
          <a:xfrm rot="10800000">
            <a:off x="7117344" y="3947963"/>
            <a:ext cx="805800" cy="4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 설계</a:t>
            </a:r>
            <a:endParaRPr/>
          </a:p>
        </p:txBody>
      </p:sp>
      <p:pic>
        <p:nvPicPr>
          <p:cNvPr id="295" name="Google Shape;2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975" y="1213925"/>
            <a:ext cx="3256051" cy="35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주문 기능 구현</a:t>
            </a:r>
            <a:endParaRPr/>
          </a:p>
        </p:txBody>
      </p:sp>
      <p:pic>
        <p:nvPicPr>
          <p:cNvPr id="742" name="Google Shape;7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205275"/>
            <a:ext cx="4736999" cy="166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3" name="Google Shape;74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89225"/>
            <a:ext cx="4737000" cy="52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4" name="Google Shape;74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828802"/>
            <a:ext cx="4736875" cy="102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5" name="Google Shape;745;p42"/>
          <p:cNvSpPr txBox="1"/>
          <p:nvPr/>
        </p:nvSpPr>
        <p:spPr>
          <a:xfrm>
            <a:off x="785325" y="1449300"/>
            <a:ext cx="92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goodsDetail.jsp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6" name="Google Shape;746;p42"/>
          <p:cNvSpPr txBox="1"/>
          <p:nvPr/>
        </p:nvSpPr>
        <p:spPr>
          <a:xfrm>
            <a:off x="1942500" y="1332525"/>
            <a:ext cx="26295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&lt;hidden&gt; 태그의 id로 로그인 상태를 가져옵니다.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7" name="Google Shape;747;p42"/>
          <p:cNvSpPr txBox="1"/>
          <p:nvPr/>
        </p:nvSpPr>
        <p:spPr>
          <a:xfrm>
            <a:off x="3204276" y="2398950"/>
            <a:ext cx="14229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로그인 상태를 확인합니다.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8" name="Google Shape;748;p42"/>
          <p:cNvSpPr txBox="1"/>
          <p:nvPr/>
        </p:nvSpPr>
        <p:spPr>
          <a:xfrm>
            <a:off x="152400" y="3799150"/>
            <a:ext cx="32859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구매하기 클릭시 상품번호,상품명,판매가격,이미지 파일을 전달합니다.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9" name="Google Shape;749;p42"/>
          <p:cNvSpPr txBox="1"/>
          <p:nvPr/>
        </p:nvSpPr>
        <p:spPr>
          <a:xfrm>
            <a:off x="152388" y="4594388"/>
            <a:ext cx="26295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로그인 상태를 &lt;hidden&gt; 태그에 저장합니다.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0" name="Google Shape;750;p42"/>
          <p:cNvSpPr txBox="1"/>
          <p:nvPr/>
        </p:nvSpPr>
        <p:spPr>
          <a:xfrm>
            <a:off x="481100" y="2398950"/>
            <a:ext cx="22428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51" name="Google Shape;751;p42"/>
          <p:cNvCxnSpPr>
            <a:stCxn id="747" idx="1"/>
            <a:endCxn id="750" idx="3"/>
          </p:cNvCxnSpPr>
          <p:nvPr/>
        </p:nvCxnSpPr>
        <p:spPr>
          <a:xfrm rot="10800000">
            <a:off x="2723976" y="2552850"/>
            <a:ext cx="48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2" name="Google Shape;752;p42"/>
          <p:cNvSpPr txBox="1"/>
          <p:nvPr/>
        </p:nvSpPr>
        <p:spPr>
          <a:xfrm>
            <a:off x="152400" y="1828800"/>
            <a:ext cx="4737000" cy="491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53" name="Google Shape;753;p42"/>
          <p:cNvCxnSpPr>
            <a:stCxn id="746" idx="2"/>
            <a:endCxn id="752" idx="0"/>
          </p:cNvCxnSpPr>
          <p:nvPr/>
        </p:nvCxnSpPr>
        <p:spPr>
          <a:xfrm flipH="1">
            <a:off x="2521050" y="1640325"/>
            <a:ext cx="736200" cy="18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4" name="Google Shape;754;p42"/>
          <p:cNvCxnSpPr>
            <a:stCxn id="748" idx="0"/>
            <a:endCxn id="743" idx="2"/>
          </p:cNvCxnSpPr>
          <p:nvPr/>
        </p:nvCxnSpPr>
        <p:spPr>
          <a:xfrm flipH="1" rot="10800000">
            <a:off x="1795350" y="3614350"/>
            <a:ext cx="725400" cy="18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5" name="Google Shape;755;p42"/>
          <p:cNvCxnSpPr>
            <a:stCxn id="749" idx="0"/>
            <a:endCxn id="742" idx="2"/>
          </p:cNvCxnSpPr>
          <p:nvPr/>
        </p:nvCxnSpPr>
        <p:spPr>
          <a:xfrm flipH="1" rot="10800000">
            <a:off x="1467138" y="4371788"/>
            <a:ext cx="1053900" cy="2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6" name="Google Shape;756;p42"/>
          <p:cNvSpPr txBox="1"/>
          <p:nvPr/>
        </p:nvSpPr>
        <p:spPr>
          <a:xfrm>
            <a:off x="6360088" y="1449300"/>
            <a:ext cx="132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orderGoodsForm.jsp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57" name="Google Shape;75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0372" y="1828804"/>
            <a:ext cx="3945725" cy="87374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8" name="Google Shape;758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0375" y="3799150"/>
            <a:ext cx="4019346" cy="2575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9" name="Google Shape;759;p42"/>
          <p:cNvSpPr txBox="1"/>
          <p:nvPr/>
        </p:nvSpPr>
        <p:spPr>
          <a:xfrm>
            <a:off x="5673538" y="3159800"/>
            <a:ext cx="26994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최종 결제하기를 클릭시 주문창에서 입력한 수령자 정보를 컨트롤러로 전송합니다.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60" name="Google Shape;760;p42"/>
          <p:cNvCxnSpPr>
            <a:stCxn id="759" idx="0"/>
            <a:endCxn id="757" idx="2"/>
          </p:cNvCxnSpPr>
          <p:nvPr/>
        </p:nvCxnSpPr>
        <p:spPr>
          <a:xfrm rot="10800000">
            <a:off x="7023238" y="270260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1" name="Google Shape;761;p42"/>
          <p:cNvSpPr txBox="1"/>
          <p:nvPr/>
        </p:nvSpPr>
        <p:spPr>
          <a:xfrm>
            <a:off x="5710350" y="4471100"/>
            <a:ext cx="26994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최종결제하기 클릭 시 호출됩니다.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62" name="Google Shape;762;p42"/>
          <p:cNvCxnSpPr>
            <a:stCxn id="761" idx="0"/>
            <a:endCxn id="758" idx="2"/>
          </p:cNvCxnSpPr>
          <p:nvPr/>
        </p:nvCxnSpPr>
        <p:spPr>
          <a:xfrm rot="10800000">
            <a:off x="7060050" y="4056800"/>
            <a:ext cx="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주문 기능 구현</a:t>
            </a:r>
            <a:endParaRPr/>
          </a:p>
        </p:txBody>
      </p:sp>
      <p:pic>
        <p:nvPicPr>
          <p:cNvPr id="768" name="Google Shape;7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25" y="1720500"/>
            <a:ext cx="3038400" cy="122665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9" name="Google Shape;76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25" y="3283797"/>
            <a:ext cx="2227932" cy="161750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0" name="Google Shape;77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8401" y="547350"/>
            <a:ext cx="2044175" cy="19772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1" name="Google Shape;77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8400" y="2488625"/>
            <a:ext cx="2044175" cy="223631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2" name="Google Shape;772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7922" y="1533201"/>
            <a:ext cx="1993901" cy="2205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3" name="Google Shape;773;p43"/>
          <p:cNvSpPr txBox="1"/>
          <p:nvPr/>
        </p:nvSpPr>
        <p:spPr>
          <a:xfrm>
            <a:off x="117025" y="1343513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주문기능</a:t>
            </a: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 실행화면</a:t>
            </a:r>
            <a:endParaRPr/>
          </a:p>
        </p:txBody>
      </p:sp>
      <p:sp>
        <p:nvSpPr>
          <p:cNvPr id="774" name="Google Shape;774;p43"/>
          <p:cNvSpPr txBox="1"/>
          <p:nvPr/>
        </p:nvSpPr>
        <p:spPr>
          <a:xfrm>
            <a:off x="1759750" y="2417850"/>
            <a:ext cx="13572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로그인창으로 이동하여 로그인을 합니다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75" name="Google Shape;775;p43"/>
          <p:cNvSpPr txBox="1"/>
          <p:nvPr/>
        </p:nvSpPr>
        <p:spPr>
          <a:xfrm>
            <a:off x="2484775" y="3815500"/>
            <a:ext cx="12579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상품페이지에서 구매하기를 클릭합니다.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76" name="Google Shape;776;p43"/>
          <p:cNvCxnSpPr>
            <a:stCxn id="775" idx="1"/>
            <a:endCxn id="769" idx="3"/>
          </p:cNvCxnSpPr>
          <p:nvPr/>
        </p:nvCxnSpPr>
        <p:spPr>
          <a:xfrm flipH="1">
            <a:off x="2344975" y="4031050"/>
            <a:ext cx="139800" cy="6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7" name="Google Shape;777;p43"/>
          <p:cNvSpPr txBox="1"/>
          <p:nvPr/>
        </p:nvSpPr>
        <p:spPr>
          <a:xfrm>
            <a:off x="6717925" y="4293850"/>
            <a:ext cx="12579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결제정보를 입력후 결제하기를 클릭합니다.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78" name="Google Shape;778;p43"/>
          <p:cNvCxnSpPr>
            <a:stCxn id="777" idx="1"/>
          </p:cNvCxnSpPr>
          <p:nvPr/>
        </p:nvCxnSpPr>
        <p:spPr>
          <a:xfrm flipH="1">
            <a:off x="5440525" y="4509400"/>
            <a:ext cx="1277400" cy="1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9" name="Google Shape;779;p43"/>
          <p:cNvSpPr txBox="1"/>
          <p:nvPr/>
        </p:nvSpPr>
        <p:spPr>
          <a:xfrm>
            <a:off x="7085925" y="598575"/>
            <a:ext cx="12579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주문완료 결과 페이지가 나타납니다.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80" name="Google Shape;780;p43"/>
          <p:cNvCxnSpPr>
            <a:stCxn id="779" idx="2"/>
            <a:endCxn id="772" idx="0"/>
          </p:cNvCxnSpPr>
          <p:nvPr/>
        </p:nvCxnSpPr>
        <p:spPr>
          <a:xfrm>
            <a:off x="7714875" y="1029675"/>
            <a:ext cx="0" cy="5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마이페이지 기능 구현</a:t>
            </a:r>
            <a:endParaRPr/>
          </a:p>
        </p:txBody>
      </p:sp>
      <p:pic>
        <p:nvPicPr>
          <p:cNvPr id="786" name="Google Shape;7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25" y="4006600"/>
            <a:ext cx="4424312" cy="939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7" name="Google Shape;78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25" y="1646650"/>
            <a:ext cx="4562900" cy="939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8" name="Google Shape;78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8900" y="1646642"/>
            <a:ext cx="4166975" cy="196167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9" name="Google Shape;789;p44"/>
          <p:cNvSpPr txBox="1"/>
          <p:nvPr/>
        </p:nvSpPr>
        <p:spPr>
          <a:xfrm>
            <a:off x="1893525" y="1290075"/>
            <a:ext cx="92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mypage.xml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0" name="Google Shape;790;p44"/>
          <p:cNvSpPr txBox="1"/>
          <p:nvPr/>
        </p:nvSpPr>
        <p:spPr>
          <a:xfrm>
            <a:off x="1568625" y="3650850"/>
            <a:ext cx="157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MyPageControllerImpl.java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1" name="Google Shape;791;p44"/>
          <p:cNvSpPr txBox="1"/>
          <p:nvPr/>
        </p:nvSpPr>
        <p:spPr>
          <a:xfrm>
            <a:off x="1111363" y="2837350"/>
            <a:ext cx="26295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 내역을 조회합니다.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92" name="Google Shape;792;p44"/>
          <p:cNvCxnSpPr>
            <a:stCxn id="791" idx="0"/>
            <a:endCxn id="787" idx="2"/>
          </p:cNvCxnSpPr>
          <p:nvPr/>
        </p:nvCxnSpPr>
        <p:spPr>
          <a:xfrm rot="10800000">
            <a:off x="2426113" y="2586250"/>
            <a:ext cx="0" cy="25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3" name="Google Shape;793;p44"/>
          <p:cNvSpPr txBox="1"/>
          <p:nvPr/>
        </p:nvSpPr>
        <p:spPr>
          <a:xfrm>
            <a:off x="6064138" y="1290075"/>
            <a:ext cx="157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MyPageControllerImpl.java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4" name="Google Shape;794;p44"/>
          <p:cNvSpPr txBox="1"/>
          <p:nvPr/>
        </p:nvSpPr>
        <p:spPr>
          <a:xfrm>
            <a:off x="2387513" y="3367138"/>
            <a:ext cx="22815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취소할 주문 번호를 전달합니다.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5" name="Google Shape;795;p44"/>
          <p:cNvSpPr txBox="1"/>
          <p:nvPr/>
        </p:nvSpPr>
        <p:spPr>
          <a:xfrm>
            <a:off x="1532825" y="4204725"/>
            <a:ext cx="1737600" cy="11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6" name="Google Shape;796;p44"/>
          <p:cNvSpPr txBox="1"/>
          <p:nvPr/>
        </p:nvSpPr>
        <p:spPr>
          <a:xfrm>
            <a:off x="144725" y="3379913"/>
            <a:ext cx="21429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주문을 취소합니다.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7" name="Google Shape;797;p44"/>
          <p:cNvSpPr txBox="1"/>
          <p:nvPr/>
        </p:nvSpPr>
        <p:spPr>
          <a:xfrm>
            <a:off x="2387525" y="4638475"/>
            <a:ext cx="24315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 메세지를 마이페이지 최초화면으로 전달합니다.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8" name="Google Shape;798;p44"/>
          <p:cNvSpPr txBox="1"/>
          <p:nvPr/>
        </p:nvSpPr>
        <p:spPr>
          <a:xfrm>
            <a:off x="349450" y="4481350"/>
            <a:ext cx="1454700" cy="8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9" name="Google Shape;799;p44"/>
          <p:cNvSpPr txBox="1"/>
          <p:nvPr/>
        </p:nvSpPr>
        <p:spPr>
          <a:xfrm>
            <a:off x="349450" y="4569900"/>
            <a:ext cx="1638900" cy="8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00" name="Google Shape;800;p44"/>
          <p:cNvCxnSpPr>
            <a:stCxn id="796" idx="2"/>
            <a:endCxn id="798" idx="0"/>
          </p:cNvCxnSpPr>
          <p:nvPr/>
        </p:nvCxnSpPr>
        <p:spPr>
          <a:xfrm flipH="1">
            <a:off x="1076675" y="3687713"/>
            <a:ext cx="139500" cy="79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1" name="Google Shape;801;p44"/>
          <p:cNvCxnSpPr>
            <a:stCxn id="794" idx="2"/>
            <a:endCxn id="795" idx="0"/>
          </p:cNvCxnSpPr>
          <p:nvPr/>
        </p:nvCxnSpPr>
        <p:spPr>
          <a:xfrm flipH="1">
            <a:off x="2401763" y="3674938"/>
            <a:ext cx="1126500" cy="52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2" name="Google Shape;802;p44"/>
          <p:cNvCxnSpPr>
            <a:stCxn id="797" idx="1"/>
            <a:endCxn id="799" idx="3"/>
          </p:cNvCxnSpPr>
          <p:nvPr/>
        </p:nvCxnSpPr>
        <p:spPr>
          <a:xfrm rot="10800000">
            <a:off x="1988225" y="4610875"/>
            <a:ext cx="399300" cy="18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3" name="Google Shape;803;p44"/>
          <p:cNvSpPr txBox="1"/>
          <p:nvPr/>
        </p:nvSpPr>
        <p:spPr>
          <a:xfrm>
            <a:off x="4819025" y="1869825"/>
            <a:ext cx="3372300" cy="11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4" name="Google Shape;804;p44"/>
          <p:cNvSpPr txBox="1"/>
          <p:nvPr/>
        </p:nvSpPr>
        <p:spPr>
          <a:xfrm>
            <a:off x="4962000" y="2718250"/>
            <a:ext cx="29682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5" name="Google Shape;805;p44"/>
          <p:cNvSpPr txBox="1"/>
          <p:nvPr/>
        </p:nvSpPr>
        <p:spPr>
          <a:xfrm>
            <a:off x="4962000" y="3072125"/>
            <a:ext cx="1862700" cy="25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6" name="Google Shape;806;p44"/>
          <p:cNvSpPr txBox="1"/>
          <p:nvPr/>
        </p:nvSpPr>
        <p:spPr>
          <a:xfrm>
            <a:off x="7152075" y="933500"/>
            <a:ext cx="17838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 취소시 내용을 전달 받습니다.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07" name="Google Shape;807;p44"/>
          <p:cNvCxnSpPr>
            <a:stCxn id="806" idx="2"/>
            <a:endCxn id="803" idx="0"/>
          </p:cNvCxnSpPr>
          <p:nvPr/>
        </p:nvCxnSpPr>
        <p:spPr>
          <a:xfrm flipH="1">
            <a:off x="6505275" y="1241300"/>
            <a:ext cx="1538700" cy="62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8" name="Google Shape;808;p44"/>
          <p:cNvSpPr txBox="1"/>
          <p:nvPr/>
        </p:nvSpPr>
        <p:spPr>
          <a:xfrm>
            <a:off x="6824700" y="3755375"/>
            <a:ext cx="21111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회원ID를 이용해 주문 상품을 조회합니다.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9" name="Google Shape;809;p44"/>
          <p:cNvSpPr txBox="1"/>
          <p:nvPr/>
        </p:nvSpPr>
        <p:spPr>
          <a:xfrm>
            <a:off x="6149175" y="4638475"/>
            <a:ext cx="27870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 취소 결과메세지와 주문 상품 목록을 JSP로 전달합니다.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10" name="Google Shape;810;p44"/>
          <p:cNvCxnSpPr>
            <a:stCxn id="808" idx="0"/>
          </p:cNvCxnSpPr>
          <p:nvPr/>
        </p:nvCxnSpPr>
        <p:spPr>
          <a:xfrm rot="10800000">
            <a:off x="7837950" y="3040175"/>
            <a:ext cx="42300" cy="7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1" name="Google Shape;811;p44"/>
          <p:cNvCxnSpPr>
            <a:stCxn id="809" idx="0"/>
            <a:endCxn id="805" idx="2"/>
          </p:cNvCxnSpPr>
          <p:nvPr/>
        </p:nvCxnSpPr>
        <p:spPr>
          <a:xfrm rot="10800000">
            <a:off x="5893275" y="3323275"/>
            <a:ext cx="1649400" cy="13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마이페이지 기능 구현</a:t>
            </a:r>
            <a:endParaRPr/>
          </a:p>
        </p:txBody>
      </p:sp>
      <p:pic>
        <p:nvPicPr>
          <p:cNvPr id="817" name="Google Shape;8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0275"/>
            <a:ext cx="2274325" cy="1249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8" name="Google Shape;81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191150"/>
            <a:ext cx="5620775" cy="7999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9" name="Google Shape;81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9550" y="1750275"/>
            <a:ext cx="5344975" cy="867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0" name="Google Shape;820;p45"/>
          <p:cNvSpPr txBox="1"/>
          <p:nvPr/>
        </p:nvSpPr>
        <p:spPr>
          <a:xfrm>
            <a:off x="3257238" y="1290075"/>
            <a:ext cx="26295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myPageMain.jsp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1" name="Google Shape;821;p45"/>
          <p:cNvSpPr txBox="1"/>
          <p:nvPr/>
        </p:nvSpPr>
        <p:spPr>
          <a:xfrm>
            <a:off x="152398" y="3407175"/>
            <a:ext cx="22743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 취소후 다시 페이지를 요청할 경우 취소메세지를 출력합니다.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2" name="Google Shape;822;p45"/>
          <p:cNvSpPr txBox="1"/>
          <p:nvPr/>
        </p:nvSpPr>
        <p:spPr>
          <a:xfrm>
            <a:off x="6199038" y="4683300"/>
            <a:ext cx="26295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forEach 태그를 이용해 상품명을 한꺼번에 표시합니다.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3" name="Google Shape;823;p45"/>
          <p:cNvSpPr txBox="1"/>
          <p:nvPr/>
        </p:nvSpPr>
        <p:spPr>
          <a:xfrm>
            <a:off x="3569538" y="3000075"/>
            <a:ext cx="26295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배송준비중일 때만 주문 취소가 가능합니다.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24" name="Google Shape;824;p45"/>
          <p:cNvCxnSpPr>
            <a:stCxn id="821" idx="0"/>
            <a:endCxn id="817" idx="2"/>
          </p:cNvCxnSpPr>
          <p:nvPr/>
        </p:nvCxnSpPr>
        <p:spPr>
          <a:xfrm rot="10800000">
            <a:off x="1289548" y="3000075"/>
            <a:ext cx="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5" name="Google Shape;825;p45"/>
          <p:cNvCxnSpPr>
            <a:stCxn id="823" idx="0"/>
          </p:cNvCxnSpPr>
          <p:nvPr/>
        </p:nvCxnSpPr>
        <p:spPr>
          <a:xfrm rot="10800000">
            <a:off x="4884288" y="2617875"/>
            <a:ext cx="0" cy="38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6" name="Google Shape;826;p45"/>
          <p:cNvCxnSpPr>
            <a:stCxn id="822" idx="1"/>
          </p:cNvCxnSpPr>
          <p:nvPr/>
        </p:nvCxnSpPr>
        <p:spPr>
          <a:xfrm rot="10800000">
            <a:off x="5780238" y="4837200"/>
            <a:ext cx="41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마이페이지 기능 구현</a:t>
            </a:r>
            <a:endParaRPr/>
          </a:p>
        </p:txBody>
      </p:sp>
      <p:pic>
        <p:nvPicPr>
          <p:cNvPr id="832" name="Google Shape;83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50" y="1813950"/>
            <a:ext cx="4050326" cy="2431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33" name="Google Shape;83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400" y="2524574"/>
            <a:ext cx="3889876" cy="17202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4" name="Google Shape;834;p46"/>
          <p:cNvSpPr txBox="1"/>
          <p:nvPr/>
        </p:nvSpPr>
        <p:spPr>
          <a:xfrm>
            <a:off x="309890" y="1900626"/>
            <a:ext cx="819300" cy="1271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35" name="Google Shape;835;p46"/>
          <p:cNvSpPr txBox="1"/>
          <p:nvPr/>
        </p:nvSpPr>
        <p:spPr>
          <a:xfrm>
            <a:off x="279748" y="1376675"/>
            <a:ext cx="22743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마이페이지 사이드메뉴가 추가되었습니다.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36" name="Google Shape;836;p46"/>
          <p:cNvSpPr txBox="1"/>
          <p:nvPr/>
        </p:nvSpPr>
        <p:spPr>
          <a:xfrm>
            <a:off x="2055773" y="4374450"/>
            <a:ext cx="22743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주문당 상품이 한꺼번에 표시됩니다.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37" name="Google Shape;837;p46"/>
          <p:cNvSpPr txBox="1"/>
          <p:nvPr/>
        </p:nvSpPr>
        <p:spPr>
          <a:xfrm>
            <a:off x="5102398" y="1813950"/>
            <a:ext cx="22743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주문취소 클릭시 주문을 취소할 수 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38" name="Google Shape;838;p46"/>
          <p:cNvCxnSpPr>
            <a:stCxn id="835" idx="2"/>
            <a:endCxn id="834" idx="0"/>
          </p:cNvCxnSpPr>
          <p:nvPr/>
        </p:nvCxnSpPr>
        <p:spPr>
          <a:xfrm flipH="1">
            <a:off x="719398" y="1684475"/>
            <a:ext cx="697500" cy="21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9" name="Google Shape;839;p46"/>
          <p:cNvCxnSpPr>
            <a:stCxn id="836" idx="0"/>
            <a:endCxn id="832" idx="2"/>
          </p:cNvCxnSpPr>
          <p:nvPr/>
        </p:nvCxnSpPr>
        <p:spPr>
          <a:xfrm rot="10800000">
            <a:off x="2304923" y="4244850"/>
            <a:ext cx="888000" cy="12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0" name="Google Shape;840;p46"/>
          <p:cNvCxnSpPr>
            <a:stCxn id="837" idx="2"/>
            <a:endCxn id="833" idx="0"/>
          </p:cNvCxnSpPr>
          <p:nvPr/>
        </p:nvCxnSpPr>
        <p:spPr>
          <a:xfrm>
            <a:off x="6239548" y="2121750"/>
            <a:ext cx="807900" cy="40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1" name="Google Shape;841;p46"/>
          <p:cNvSpPr txBox="1"/>
          <p:nvPr/>
        </p:nvSpPr>
        <p:spPr>
          <a:xfrm>
            <a:off x="3520075" y="1258613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마이페이지</a:t>
            </a: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기능 실행화면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카드결제 인증기능 구현</a:t>
            </a:r>
            <a:endParaRPr/>
          </a:p>
        </p:txBody>
      </p:sp>
      <p:pic>
        <p:nvPicPr>
          <p:cNvPr id="847" name="Google Shape;84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75" y="2106075"/>
            <a:ext cx="2641974" cy="2178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8" name="Google Shape;848;p47"/>
          <p:cNvSpPr txBox="1"/>
          <p:nvPr/>
        </p:nvSpPr>
        <p:spPr>
          <a:xfrm>
            <a:off x="773811" y="4520950"/>
            <a:ext cx="22743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결제하기 클릭시 입력할 정보를 추가합니다.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9" name="Google Shape;849;p47"/>
          <p:cNvSpPr txBox="1"/>
          <p:nvPr/>
        </p:nvSpPr>
        <p:spPr>
          <a:xfrm>
            <a:off x="596200" y="1443625"/>
            <a:ext cx="26295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orderGoodsForm.jsp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50" name="Google Shape;850;p47"/>
          <p:cNvCxnSpPr>
            <a:stCxn id="848" idx="0"/>
            <a:endCxn id="847" idx="2"/>
          </p:cNvCxnSpPr>
          <p:nvPr/>
        </p:nvCxnSpPr>
        <p:spPr>
          <a:xfrm rot="10800000">
            <a:off x="1910961" y="4284850"/>
            <a:ext cx="0" cy="23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51" name="Google Shape;85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6125" y="2738441"/>
            <a:ext cx="4388076" cy="228990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2" name="Google Shape;85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6125" y="1266650"/>
            <a:ext cx="4388074" cy="12221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3" name="Google Shape;853;p47"/>
          <p:cNvSpPr txBox="1"/>
          <p:nvPr/>
        </p:nvSpPr>
        <p:spPr>
          <a:xfrm>
            <a:off x="5185950" y="841900"/>
            <a:ext cx="17592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testController.java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4" name="Google Shape;854;p47"/>
          <p:cNvSpPr txBox="1"/>
          <p:nvPr/>
        </p:nvSpPr>
        <p:spPr>
          <a:xfrm>
            <a:off x="6143350" y="1751425"/>
            <a:ext cx="14649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페이업 개발용과 실운영 서비스 URL를 추가합니다.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55" name="Google Shape;855;p47"/>
          <p:cNvCxnSpPr>
            <a:stCxn id="854" idx="1"/>
          </p:cNvCxnSpPr>
          <p:nvPr/>
        </p:nvCxnSpPr>
        <p:spPr>
          <a:xfrm flipH="1">
            <a:off x="5335450" y="1966975"/>
            <a:ext cx="807900" cy="3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6" name="Google Shape;856;p47"/>
          <p:cNvSpPr txBox="1"/>
          <p:nvPr/>
        </p:nvSpPr>
        <p:spPr>
          <a:xfrm>
            <a:off x="5779750" y="3146700"/>
            <a:ext cx="18285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주문요청 후에 결제 창 정보를 리턴 받습니다.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57" name="Google Shape;857;p47"/>
          <p:cNvCxnSpPr>
            <a:stCxn id="856" idx="1"/>
          </p:cNvCxnSpPr>
          <p:nvPr/>
        </p:nvCxnSpPr>
        <p:spPr>
          <a:xfrm flipH="1">
            <a:off x="5228950" y="3362250"/>
            <a:ext cx="550800" cy="22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58" name="Google Shape;85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6125" y="2531275"/>
            <a:ext cx="2489882" cy="164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9" name="Google Shape;859;p47"/>
          <p:cNvSpPr txBox="1"/>
          <p:nvPr/>
        </p:nvSpPr>
        <p:spPr>
          <a:xfrm>
            <a:off x="6458475" y="2356200"/>
            <a:ext cx="25410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 데이터를 생성하여 T_SHOPPING_ORDER 테이블에 데이터가 추가됩니다.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60" name="Google Shape;860;p47"/>
          <p:cNvCxnSpPr>
            <a:stCxn id="859" idx="1"/>
            <a:endCxn id="858" idx="3"/>
          </p:cNvCxnSpPr>
          <p:nvPr/>
        </p:nvCxnSpPr>
        <p:spPr>
          <a:xfrm flipH="1">
            <a:off x="5895975" y="2571750"/>
            <a:ext cx="5625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카드결제 인증기능 구현</a:t>
            </a:r>
            <a:endParaRPr/>
          </a:p>
        </p:txBody>
      </p:sp>
      <p:pic>
        <p:nvPicPr>
          <p:cNvPr id="866" name="Google Shape;8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0275"/>
            <a:ext cx="4870826" cy="2306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67" name="Google Shape;86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93500"/>
            <a:ext cx="2349194" cy="2185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68" name="Google Shape;86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6726" y="1747639"/>
            <a:ext cx="3447151" cy="1648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9" name="Google Shape;869;p48"/>
          <p:cNvSpPr txBox="1"/>
          <p:nvPr/>
        </p:nvSpPr>
        <p:spPr>
          <a:xfrm>
            <a:off x="152400" y="2133300"/>
            <a:ext cx="26211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결제정보,응답코드,거래번호를 콘솔창에 추가했습니다.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0" name="Google Shape;870;p48"/>
          <p:cNvSpPr txBox="1"/>
          <p:nvPr/>
        </p:nvSpPr>
        <p:spPr>
          <a:xfrm>
            <a:off x="2964525" y="3532213"/>
            <a:ext cx="18534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결제하기 클릭시 결제창이 표시됩니다.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1" name="Google Shape;871;p48"/>
          <p:cNvSpPr txBox="1"/>
          <p:nvPr/>
        </p:nvSpPr>
        <p:spPr>
          <a:xfrm>
            <a:off x="6820475" y="3601975"/>
            <a:ext cx="18534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최종</a:t>
            </a: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결제하기 클릭시 화면에 결제정보가 표시됩니다.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72" name="Google Shape;872;p48"/>
          <p:cNvCxnSpPr>
            <a:stCxn id="871" idx="0"/>
            <a:endCxn id="868" idx="2"/>
          </p:cNvCxnSpPr>
          <p:nvPr/>
        </p:nvCxnSpPr>
        <p:spPr>
          <a:xfrm rot="10800000">
            <a:off x="6950375" y="3395875"/>
            <a:ext cx="796800" cy="2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3" name="Google Shape;873;p48"/>
          <p:cNvCxnSpPr>
            <a:stCxn id="870" idx="1"/>
            <a:endCxn id="867" idx="3"/>
          </p:cNvCxnSpPr>
          <p:nvPr/>
        </p:nvCxnSpPr>
        <p:spPr>
          <a:xfrm rot="10800000">
            <a:off x="2501625" y="3686113"/>
            <a:ext cx="46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4" name="Google Shape;874;p48"/>
          <p:cNvCxnSpPr>
            <a:stCxn id="869" idx="0"/>
          </p:cNvCxnSpPr>
          <p:nvPr/>
        </p:nvCxnSpPr>
        <p:spPr>
          <a:xfrm rot="10800000">
            <a:off x="1462950" y="1974000"/>
            <a:ext cx="0" cy="1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5" name="Google Shape;875;p48"/>
          <p:cNvSpPr txBox="1"/>
          <p:nvPr/>
        </p:nvSpPr>
        <p:spPr>
          <a:xfrm>
            <a:off x="2932850" y="1212963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결제인증기능</a:t>
            </a: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 실행화면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카카오페이 연동하기</a:t>
            </a:r>
            <a:endParaRPr/>
          </a:p>
        </p:txBody>
      </p:sp>
      <p:sp>
        <p:nvSpPr>
          <p:cNvPr id="881" name="Google Shape;881;p49"/>
          <p:cNvSpPr txBox="1"/>
          <p:nvPr/>
        </p:nvSpPr>
        <p:spPr>
          <a:xfrm>
            <a:off x="376875" y="1457775"/>
            <a:ext cx="26295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tiles_order.xml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82" name="Google Shape;8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75" y="1765575"/>
            <a:ext cx="4257250" cy="388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3" name="Google Shape;883;p49"/>
          <p:cNvSpPr txBox="1"/>
          <p:nvPr/>
        </p:nvSpPr>
        <p:spPr>
          <a:xfrm>
            <a:off x="381075" y="2352625"/>
            <a:ext cx="26211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카카오페이 레이아웃을 설정했습니다.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4" name="Google Shape;884;p49"/>
          <p:cNvSpPr txBox="1"/>
          <p:nvPr/>
        </p:nvSpPr>
        <p:spPr>
          <a:xfrm>
            <a:off x="376875" y="2784600"/>
            <a:ext cx="26295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orderGoodsForm.jsp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85" name="Google Shape;8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0725" y="3092395"/>
            <a:ext cx="3194550" cy="1130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6" name="Google Shape;88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625" y="3092400"/>
            <a:ext cx="1923994" cy="17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7" name="Google Shape;887;p49"/>
          <p:cNvSpPr txBox="1"/>
          <p:nvPr/>
        </p:nvSpPr>
        <p:spPr>
          <a:xfrm>
            <a:off x="3830275" y="4421525"/>
            <a:ext cx="15750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화면에서 가져갈 데이터입니다.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8" name="Google Shape;888;p49"/>
          <p:cNvSpPr txBox="1"/>
          <p:nvPr/>
        </p:nvSpPr>
        <p:spPr>
          <a:xfrm>
            <a:off x="2210713" y="4421525"/>
            <a:ext cx="1575000" cy="5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ajax사용해 주문요청 후 응답 받은 데이터를 넣고 jsf_pay() 함수를 호출합니다.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89" name="Google Shape;889;p49"/>
          <p:cNvCxnSpPr>
            <a:stCxn id="888" idx="1"/>
          </p:cNvCxnSpPr>
          <p:nvPr/>
        </p:nvCxnSpPr>
        <p:spPr>
          <a:xfrm rot="10800000">
            <a:off x="1393813" y="4612775"/>
            <a:ext cx="816900" cy="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0" name="Google Shape;890;p49"/>
          <p:cNvCxnSpPr>
            <a:stCxn id="887" idx="0"/>
            <a:endCxn id="885" idx="2"/>
          </p:cNvCxnSpPr>
          <p:nvPr/>
        </p:nvCxnSpPr>
        <p:spPr>
          <a:xfrm rot="10800000">
            <a:off x="3808075" y="4222925"/>
            <a:ext cx="809700" cy="1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1" name="Google Shape;891;p49"/>
          <p:cNvCxnSpPr>
            <a:stCxn id="883" idx="0"/>
          </p:cNvCxnSpPr>
          <p:nvPr/>
        </p:nvCxnSpPr>
        <p:spPr>
          <a:xfrm rot="10800000">
            <a:off x="1691625" y="2157925"/>
            <a:ext cx="0" cy="19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92" name="Google Shape;89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0975" y="2313775"/>
            <a:ext cx="2514600" cy="26044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3" name="Google Shape;893;p49"/>
          <p:cNvSpPr txBox="1"/>
          <p:nvPr/>
        </p:nvSpPr>
        <p:spPr>
          <a:xfrm>
            <a:off x="6140975" y="1765575"/>
            <a:ext cx="25146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카카오페이 규석서를 추가합니다.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94" name="Google Shape;894;p49"/>
          <p:cNvCxnSpPr>
            <a:stCxn id="893" idx="2"/>
            <a:endCxn id="892" idx="0"/>
          </p:cNvCxnSpPr>
          <p:nvPr/>
        </p:nvCxnSpPr>
        <p:spPr>
          <a:xfrm>
            <a:off x="7398275" y="2073375"/>
            <a:ext cx="0" cy="24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카카오페이 연동하기</a:t>
            </a:r>
            <a:endParaRPr/>
          </a:p>
        </p:txBody>
      </p:sp>
      <p:sp>
        <p:nvSpPr>
          <p:cNvPr id="900" name="Google Shape;900;p50"/>
          <p:cNvSpPr txBox="1"/>
          <p:nvPr/>
        </p:nvSpPr>
        <p:spPr>
          <a:xfrm>
            <a:off x="2932850" y="1212963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카카오페이 연동</a:t>
            </a: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기능 실행화면</a:t>
            </a:r>
            <a:endParaRPr/>
          </a:p>
        </p:txBody>
      </p:sp>
      <p:pic>
        <p:nvPicPr>
          <p:cNvPr id="901" name="Google Shape;90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6375"/>
            <a:ext cx="2476175" cy="29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2474" y="2379925"/>
            <a:ext cx="3105704" cy="871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3" name="Google Shape;90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2475" y="3449325"/>
            <a:ext cx="5524123" cy="293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4" name="Google Shape;904;p50"/>
          <p:cNvSpPr txBox="1"/>
          <p:nvPr/>
        </p:nvSpPr>
        <p:spPr>
          <a:xfrm>
            <a:off x="152400" y="1442475"/>
            <a:ext cx="24762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카카오페이로 결제시 카카오페이창이 호출됩니다.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905" name="Google Shape;905;p50"/>
          <p:cNvCxnSpPr>
            <a:stCxn id="904" idx="2"/>
            <a:endCxn id="901" idx="0"/>
          </p:cNvCxnSpPr>
          <p:nvPr/>
        </p:nvCxnSpPr>
        <p:spPr>
          <a:xfrm>
            <a:off x="1390500" y="1750275"/>
            <a:ext cx="0" cy="26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6" name="Google Shape;906;p50"/>
          <p:cNvSpPr txBox="1"/>
          <p:nvPr/>
        </p:nvSpPr>
        <p:spPr>
          <a:xfrm>
            <a:off x="3002475" y="4078175"/>
            <a:ext cx="24762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인증이 성공된후 주문내역에 추가됩니다.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907" name="Google Shape;907;p50"/>
          <p:cNvCxnSpPr>
            <a:stCxn id="906" idx="0"/>
            <a:endCxn id="903" idx="2"/>
          </p:cNvCxnSpPr>
          <p:nvPr/>
        </p:nvCxnSpPr>
        <p:spPr>
          <a:xfrm flipH="1" rot="10800000">
            <a:off x="4240575" y="3743075"/>
            <a:ext cx="1524000" cy="3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 조회 과정</a:t>
            </a:r>
            <a:endParaRPr/>
          </a:p>
        </p:txBody>
      </p:sp>
      <p:sp>
        <p:nvSpPr>
          <p:cNvPr id="301" name="Google Shape;301;p16"/>
          <p:cNvSpPr txBox="1"/>
          <p:nvPr/>
        </p:nvSpPr>
        <p:spPr>
          <a:xfrm>
            <a:off x="360488" y="1883000"/>
            <a:ext cx="1258800" cy="38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listMembers.jsp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02" name="Google Shape;302;p16"/>
          <p:cNvCxnSpPr>
            <a:stCxn id="301" idx="2"/>
          </p:cNvCxnSpPr>
          <p:nvPr/>
        </p:nvCxnSpPr>
        <p:spPr>
          <a:xfrm>
            <a:off x="989888" y="2267900"/>
            <a:ext cx="0" cy="18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16"/>
          <p:cNvSpPr txBox="1"/>
          <p:nvPr/>
        </p:nvSpPr>
        <p:spPr>
          <a:xfrm>
            <a:off x="2151538" y="1883000"/>
            <a:ext cx="1258800" cy="38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MemberController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04" name="Google Shape;304;p16"/>
          <p:cNvCxnSpPr>
            <a:stCxn id="303" idx="2"/>
          </p:cNvCxnSpPr>
          <p:nvPr/>
        </p:nvCxnSpPr>
        <p:spPr>
          <a:xfrm>
            <a:off x="2780938" y="2267900"/>
            <a:ext cx="0" cy="18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p16"/>
          <p:cNvSpPr txBox="1"/>
          <p:nvPr/>
        </p:nvSpPr>
        <p:spPr>
          <a:xfrm>
            <a:off x="5733650" y="1883000"/>
            <a:ext cx="1258800" cy="38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MemberDAO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06" name="Google Shape;306;p16"/>
          <p:cNvCxnSpPr>
            <a:stCxn id="305" idx="2"/>
          </p:cNvCxnSpPr>
          <p:nvPr/>
        </p:nvCxnSpPr>
        <p:spPr>
          <a:xfrm>
            <a:off x="6363050" y="2267900"/>
            <a:ext cx="0" cy="18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16"/>
          <p:cNvSpPr txBox="1"/>
          <p:nvPr/>
        </p:nvSpPr>
        <p:spPr>
          <a:xfrm>
            <a:off x="7524713" y="1883000"/>
            <a:ext cx="1258800" cy="38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DB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08" name="Google Shape;308;p16"/>
          <p:cNvCxnSpPr>
            <a:stCxn id="307" idx="2"/>
          </p:cNvCxnSpPr>
          <p:nvPr/>
        </p:nvCxnSpPr>
        <p:spPr>
          <a:xfrm>
            <a:off x="8154113" y="2267900"/>
            <a:ext cx="0" cy="18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16"/>
          <p:cNvCxnSpPr/>
          <p:nvPr/>
        </p:nvCxnSpPr>
        <p:spPr>
          <a:xfrm rot="10800000">
            <a:off x="530525" y="4485525"/>
            <a:ext cx="401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16"/>
          <p:cNvCxnSpPr/>
          <p:nvPr/>
        </p:nvCxnSpPr>
        <p:spPr>
          <a:xfrm>
            <a:off x="4506750" y="4485525"/>
            <a:ext cx="420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16"/>
          <p:cNvCxnSpPr/>
          <p:nvPr/>
        </p:nvCxnSpPr>
        <p:spPr>
          <a:xfrm>
            <a:off x="997575" y="2568225"/>
            <a:ext cx="179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16"/>
          <p:cNvCxnSpPr/>
          <p:nvPr/>
        </p:nvCxnSpPr>
        <p:spPr>
          <a:xfrm>
            <a:off x="2780950" y="2822900"/>
            <a:ext cx="179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16"/>
          <p:cNvCxnSpPr/>
          <p:nvPr/>
        </p:nvCxnSpPr>
        <p:spPr>
          <a:xfrm>
            <a:off x="4571975" y="3173400"/>
            <a:ext cx="180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16"/>
          <p:cNvCxnSpPr/>
          <p:nvPr/>
        </p:nvCxnSpPr>
        <p:spPr>
          <a:xfrm rot="10800000">
            <a:off x="6367500" y="3530400"/>
            <a:ext cx="179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p16"/>
          <p:cNvCxnSpPr/>
          <p:nvPr/>
        </p:nvCxnSpPr>
        <p:spPr>
          <a:xfrm rot="10800000">
            <a:off x="4577438" y="3852600"/>
            <a:ext cx="178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6" name="Google Shape;316;p16"/>
          <p:cNvCxnSpPr/>
          <p:nvPr/>
        </p:nvCxnSpPr>
        <p:spPr>
          <a:xfrm rot="10800000">
            <a:off x="2787563" y="3983775"/>
            <a:ext cx="178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16"/>
          <p:cNvSpPr txBox="1"/>
          <p:nvPr/>
        </p:nvSpPr>
        <p:spPr>
          <a:xfrm>
            <a:off x="4221775" y="4587850"/>
            <a:ext cx="756000" cy="307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MemberVO</a:t>
            </a:r>
            <a:endParaRPr sz="8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8" name="Google Shape;318;p16"/>
          <p:cNvSpPr txBox="1"/>
          <p:nvPr/>
        </p:nvSpPr>
        <p:spPr>
          <a:xfrm>
            <a:off x="1514625" y="2267900"/>
            <a:ext cx="940500" cy="276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/listMembers.do 요청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9" name="Google Shape;319;p16"/>
          <p:cNvSpPr txBox="1"/>
          <p:nvPr/>
        </p:nvSpPr>
        <p:spPr>
          <a:xfrm>
            <a:off x="3196675" y="2503550"/>
            <a:ext cx="1127100" cy="276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listMembers() 메서드 호출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0" name="Google Shape;320;p16"/>
          <p:cNvSpPr txBox="1"/>
          <p:nvPr/>
        </p:nvSpPr>
        <p:spPr>
          <a:xfrm>
            <a:off x="1584083" y="3728750"/>
            <a:ext cx="602700" cy="276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결과 출력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1" name="Google Shape;321;p16"/>
          <p:cNvSpPr txBox="1"/>
          <p:nvPr/>
        </p:nvSpPr>
        <p:spPr>
          <a:xfrm>
            <a:off x="3942575" y="1883000"/>
            <a:ext cx="1258800" cy="38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MemberService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22" name="Google Shape;322;p16"/>
          <p:cNvCxnSpPr/>
          <p:nvPr/>
        </p:nvCxnSpPr>
        <p:spPr>
          <a:xfrm>
            <a:off x="4571963" y="2267888"/>
            <a:ext cx="0" cy="18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16"/>
          <p:cNvCxnSpPr/>
          <p:nvPr/>
        </p:nvCxnSpPr>
        <p:spPr>
          <a:xfrm rot="10800000">
            <a:off x="996488" y="4114950"/>
            <a:ext cx="178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" name="Google Shape;324;p16"/>
          <p:cNvSpPr txBox="1"/>
          <p:nvPr/>
        </p:nvSpPr>
        <p:spPr>
          <a:xfrm>
            <a:off x="4822475" y="2865350"/>
            <a:ext cx="1301700" cy="276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selectAllMembers() 메서드 호출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MVC 기능 과정</a:t>
            </a:r>
            <a:endParaRPr/>
          </a:p>
        </p:txBody>
      </p:sp>
      <p:sp>
        <p:nvSpPr>
          <p:cNvPr id="330" name="Google Shape;330;p17"/>
          <p:cNvSpPr txBox="1"/>
          <p:nvPr/>
        </p:nvSpPr>
        <p:spPr>
          <a:xfrm>
            <a:off x="1165850" y="2748537"/>
            <a:ext cx="1465500" cy="44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웹 브라우저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1" name="Google Shape;331;p17"/>
          <p:cNvSpPr txBox="1"/>
          <p:nvPr/>
        </p:nvSpPr>
        <p:spPr>
          <a:xfrm>
            <a:off x="3616816" y="2748537"/>
            <a:ext cx="1465500" cy="44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DispatcherServlet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2" name="Google Shape;332;p17"/>
          <p:cNvSpPr txBox="1"/>
          <p:nvPr/>
        </p:nvSpPr>
        <p:spPr>
          <a:xfrm>
            <a:off x="3616816" y="1485750"/>
            <a:ext cx="1465500" cy="44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HandlerMapping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3" name="Google Shape;333;p17"/>
          <p:cNvSpPr txBox="1"/>
          <p:nvPr/>
        </p:nvSpPr>
        <p:spPr>
          <a:xfrm>
            <a:off x="6512638" y="1485750"/>
            <a:ext cx="1465500" cy="44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Controller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4" name="Google Shape;334;p17"/>
          <p:cNvSpPr txBox="1"/>
          <p:nvPr/>
        </p:nvSpPr>
        <p:spPr>
          <a:xfrm>
            <a:off x="6512638" y="2748537"/>
            <a:ext cx="1465500" cy="44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ModelAndView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5" name="Google Shape;335;p17"/>
          <p:cNvSpPr txBox="1"/>
          <p:nvPr/>
        </p:nvSpPr>
        <p:spPr>
          <a:xfrm>
            <a:off x="4778975" y="4138205"/>
            <a:ext cx="1465500" cy="44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ViewResolver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6" name="Google Shape;336;p17"/>
          <p:cNvSpPr txBox="1"/>
          <p:nvPr/>
        </p:nvSpPr>
        <p:spPr>
          <a:xfrm>
            <a:off x="2789979" y="4138205"/>
            <a:ext cx="1465500" cy="44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View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37" name="Google Shape;337;p17"/>
          <p:cNvCxnSpPr/>
          <p:nvPr/>
        </p:nvCxnSpPr>
        <p:spPr>
          <a:xfrm>
            <a:off x="2638950" y="2829975"/>
            <a:ext cx="99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17"/>
          <p:cNvCxnSpPr>
            <a:stCxn id="331" idx="0"/>
            <a:endCxn id="332" idx="2"/>
          </p:cNvCxnSpPr>
          <p:nvPr/>
        </p:nvCxnSpPr>
        <p:spPr>
          <a:xfrm rot="10800000">
            <a:off x="4349566" y="1934037"/>
            <a:ext cx="0" cy="8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" name="Google Shape;339;p17"/>
          <p:cNvCxnSpPr>
            <a:stCxn id="332" idx="3"/>
            <a:endCxn id="333" idx="1"/>
          </p:cNvCxnSpPr>
          <p:nvPr/>
        </p:nvCxnSpPr>
        <p:spPr>
          <a:xfrm>
            <a:off x="5082316" y="1709850"/>
            <a:ext cx="143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17"/>
          <p:cNvCxnSpPr>
            <a:stCxn id="333" idx="2"/>
            <a:endCxn id="334" idx="0"/>
          </p:cNvCxnSpPr>
          <p:nvPr/>
        </p:nvCxnSpPr>
        <p:spPr>
          <a:xfrm>
            <a:off x="7245388" y="1933950"/>
            <a:ext cx="0" cy="8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17"/>
          <p:cNvCxnSpPr>
            <a:stCxn id="334" idx="1"/>
            <a:endCxn id="331" idx="3"/>
          </p:cNvCxnSpPr>
          <p:nvPr/>
        </p:nvCxnSpPr>
        <p:spPr>
          <a:xfrm rot="10800000">
            <a:off x="5082238" y="2972637"/>
            <a:ext cx="143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17"/>
          <p:cNvCxnSpPr/>
          <p:nvPr/>
        </p:nvCxnSpPr>
        <p:spPr>
          <a:xfrm rot="10800000">
            <a:off x="2638950" y="3120050"/>
            <a:ext cx="99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17"/>
          <p:cNvCxnSpPr/>
          <p:nvPr/>
        </p:nvCxnSpPr>
        <p:spPr>
          <a:xfrm>
            <a:off x="5037375" y="3197875"/>
            <a:ext cx="0" cy="95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17"/>
          <p:cNvCxnSpPr>
            <a:stCxn id="335" idx="1"/>
            <a:endCxn id="336" idx="3"/>
          </p:cNvCxnSpPr>
          <p:nvPr/>
        </p:nvCxnSpPr>
        <p:spPr>
          <a:xfrm rot="10800000">
            <a:off x="4255475" y="4362305"/>
            <a:ext cx="52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17"/>
          <p:cNvCxnSpPr/>
          <p:nvPr/>
        </p:nvCxnSpPr>
        <p:spPr>
          <a:xfrm rot="10800000">
            <a:off x="3969050" y="3204825"/>
            <a:ext cx="0" cy="9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p17"/>
          <p:cNvSpPr txBox="1"/>
          <p:nvPr/>
        </p:nvSpPr>
        <p:spPr>
          <a:xfrm>
            <a:off x="2746098" y="2516388"/>
            <a:ext cx="75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lang="ko" sz="6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.정보 요청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7" name="Google Shape;347;p17"/>
          <p:cNvSpPr txBox="1"/>
          <p:nvPr/>
        </p:nvSpPr>
        <p:spPr>
          <a:xfrm>
            <a:off x="3558211" y="2202775"/>
            <a:ext cx="7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lang="ko" sz="6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.매핑된 컨트롤러 요청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8" name="Google Shape;348;p17"/>
          <p:cNvSpPr txBox="1"/>
          <p:nvPr/>
        </p:nvSpPr>
        <p:spPr>
          <a:xfrm>
            <a:off x="5419498" y="1308075"/>
            <a:ext cx="75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lang="ko" sz="6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.매핑된 컨트롤러 처리 요청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9" name="Google Shape;349;p17"/>
          <p:cNvSpPr txBox="1"/>
          <p:nvPr/>
        </p:nvSpPr>
        <p:spPr>
          <a:xfrm>
            <a:off x="7276948" y="2156588"/>
            <a:ext cx="75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lang="ko" sz="6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.View 이름을 ModelAndView에 저장해서 반환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0" name="Google Shape;350;p17"/>
          <p:cNvSpPr txBox="1"/>
          <p:nvPr/>
        </p:nvSpPr>
        <p:spPr>
          <a:xfrm>
            <a:off x="5133736" y="3444513"/>
            <a:ext cx="75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5</a:t>
            </a:r>
            <a:r>
              <a:rPr lang="ko" sz="6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.View 이름을 ViewResolver로 보내 해당 View로 요청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1" name="Google Shape;351;p17"/>
          <p:cNvSpPr txBox="1"/>
          <p:nvPr/>
        </p:nvSpPr>
        <p:spPr>
          <a:xfrm>
            <a:off x="4173398" y="3830388"/>
            <a:ext cx="75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6</a:t>
            </a:r>
            <a:r>
              <a:rPr lang="ko" sz="6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.View를 ViewResolver로 보냄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2" name="Google Shape;352;p17"/>
          <p:cNvSpPr txBox="1"/>
          <p:nvPr/>
        </p:nvSpPr>
        <p:spPr>
          <a:xfrm>
            <a:off x="2985625" y="3490725"/>
            <a:ext cx="91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7</a:t>
            </a:r>
            <a:r>
              <a:rPr lang="ko" sz="6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.처리결과를 </a:t>
            </a: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DispatcherServlet로 보냄</a:t>
            </a:r>
            <a:r>
              <a:rPr lang="ko" sz="6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3" name="Google Shape;353;p17"/>
          <p:cNvSpPr txBox="1"/>
          <p:nvPr/>
        </p:nvSpPr>
        <p:spPr>
          <a:xfrm>
            <a:off x="2746086" y="3166925"/>
            <a:ext cx="75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8</a:t>
            </a:r>
            <a:r>
              <a:rPr lang="ko" sz="6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.최종 결과 전송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스프링 프레임워크의 주요기능</a:t>
            </a:r>
            <a:endParaRPr/>
          </a:p>
        </p:txBody>
      </p:sp>
      <p:sp>
        <p:nvSpPr>
          <p:cNvPr id="359" name="Google Shape;359;p18"/>
          <p:cNvSpPr txBox="1"/>
          <p:nvPr/>
        </p:nvSpPr>
        <p:spPr>
          <a:xfrm>
            <a:off x="430050" y="1634327"/>
            <a:ext cx="1237800" cy="37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Spring AOP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0" name="Google Shape;360;p18"/>
          <p:cNvSpPr txBox="1"/>
          <p:nvPr/>
        </p:nvSpPr>
        <p:spPr>
          <a:xfrm>
            <a:off x="430050" y="2115625"/>
            <a:ext cx="1237800" cy="37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Spring ORM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1" name="Google Shape;361;p18"/>
          <p:cNvSpPr txBox="1"/>
          <p:nvPr/>
        </p:nvSpPr>
        <p:spPr>
          <a:xfrm>
            <a:off x="430050" y="2596949"/>
            <a:ext cx="1237800" cy="37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Spring Web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2" name="Google Shape;362;p18"/>
          <p:cNvSpPr txBox="1"/>
          <p:nvPr/>
        </p:nvSpPr>
        <p:spPr>
          <a:xfrm>
            <a:off x="430050" y="3066322"/>
            <a:ext cx="1237800" cy="37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Spring DAO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3" name="Google Shape;363;p18"/>
          <p:cNvSpPr txBox="1"/>
          <p:nvPr/>
        </p:nvSpPr>
        <p:spPr>
          <a:xfrm>
            <a:off x="430050" y="3529691"/>
            <a:ext cx="1237800" cy="37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Spring Context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4" name="Google Shape;364;p18"/>
          <p:cNvSpPr txBox="1"/>
          <p:nvPr/>
        </p:nvSpPr>
        <p:spPr>
          <a:xfrm>
            <a:off x="430050" y="3990086"/>
            <a:ext cx="1237800" cy="37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Spring MVC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5" name="Google Shape;365;p18"/>
          <p:cNvSpPr txBox="1"/>
          <p:nvPr/>
        </p:nvSpPr>
        <p:spPr>
          <a:xfrm>
            <a:off x="430050" y="4450448"/>
            <a:ext cx="1237800" cy="37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Spring Core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6" name="Google Shape;366;p18"/>
          <p:cNvSpPr txBox="1"/>
          <p:nvPr/>
        </p:nvSpPr>
        <p:spPr>
          <a:xfrm>
            <a:off x="2554800" y="1669725"/>
            <a:ext cx="51819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관점 지향 기능 제공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7" name="Google Shape;367;p18"/>
          <p:cNvSpPr txBox="1"/>
          <p:nvPr/>
        </p:nvSpPr>
        <p:spPr>
          <a:xfrm>
            <a:off x="2554800" y="2151025"/>
            <a:ext cx="51819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마이바티스가 연동된 기능 제공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8" name="Google Shape;368;p18"/>
          <p:cNvSpPr txBox="1"/>
          <p:nvPr/>
        </p:nvSpPr>
        <p:spPr>
          <a:xfrm>
            <a:off x="2554800" y="2632325"/>
            <a:ext cx="51819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웹 개발 필요한 기능 제공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9" name="Google Shape;369;p18"/>
          <p:cNvSpPr txBox="1"/>
          <p:nvPr/>
        </p:nvSpPr>
        <p:spPr>
          <a:xfrm>
            <a:off x="2554800" y="3113625"/>
            <a:ext cx="51819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JDBC를 편리하게 사용하게 하는 기능 제공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0" name="Google Shape;370;p18"/>
          <p:cNvSpPr txBox="1"/>
          <p:nvPr/>
        </p:nvSpPr>
        <p:spPr>
          <a:xfrm>
            <a:off x="2554800" y="3594925"/>
            <a:ext cx="51819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빈(Bean)에 대한 접근 방법 제공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1" name="Google Shape;371;p18"/>
          <p:cNvSpPr txBox="1"/>
          <p:nvPr/>
        </p:nvSpPr>
        <p:spPr>
          <a:xfrm>
            <a:off x="2554800" y="4076225"/>
            <a:ext cx="51819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MVC구현에 관련된 기능 제공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2" name="Google Shape;372;p18"/>
          <p:cNvSpPr txBox="1"/>
          <p:nvPr/>
        </p:nvSpPr>
        <p:spPr>
          <a:xfrm>
            <a:off x="2554800" y="4485850"/>
            <a:ext cx="51819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다른 기능과 설정을 분리하기 위한 IoC 기능 제공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결제 흐름도</a:t>
            </a:r>
            <a:endParaRPr/>
          </a:p>
        </p:txBody>
      </p:sp>
      <p:sp>
        <p:nvSpPr>
          <p:cNvPr id="378" name="Google Shape;378;p19"/>
          <p:cNvSpPr txBox="1"/>
          <p:nvPr/>
        </p:nvSpPr>
        <p:spPr>
          <a:xfrm>
            <a:off x="1303800" y="1663152"/>
            <a:ext cx="1237800" cy="37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가맹점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Server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9" name="Google Shape;379;p19"/>
          <p:cNvSpPr txBox="1"/>
          <p:nvPr/>
        </p:nvSpPr>
        <p:spPr>
          <a:xfrm>
            <a:off x="5468275" y="1663152"/>
            <a:ext cx="1237800" cy="37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페이업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API Server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0" name="Google Shape;380;p19"/>
          <p:cNvSpPr txBox="1"/>
          <p:nvPr/>
        </p:nvSpPr>
        <p:spPr>
          <a:xfrm>
            <a:off x="5468275" y="3012652"/>
            <a:ext cx="1237800" cy="37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가맹점 화면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1" name="Google Shape;381;p19"/>
          <p:cNvSpPr txBox="1"/>
          <p:nvPr/>
        </p:nvSpPr>
        <p:spPr>
          <a:xfrm>
            <a:off x="1303800" y="3012639"/>
            <a:ext cx="1237800" cy="37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가맹점 화면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(결제창 실행)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2" name="Google Shape;382;p19"/>
          <p:cNvSpPr txBox="1"/>
          <p:nvPr/>
        </p:nvSpPr>
        <p:spPr>
          <a:xfrm>
            <a:off x="1303800" y="4362127"/>
            <a:ext cx="1237800" cy="37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가맹점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Server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3" name="Google Shape;383;p19"/>
          <p:cNvSpPr txBox="1"/>
          <p:nvPr/>
        </p:nvSpPr>
        <p:spPr>
          <a:xfrm>
            <a:off x="5468275" y="4362127"/>
            <a:ext cx="1237800" cy="37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페이업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API Server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84" name="Google Shape;384;p19"/>
          <p:cNvCxnSpPr/>
          <p:nvPr/>
        </p:nvCxnSpPr>
        <p:spPr>
          <a:xfrm>
            <a:off x="2541600" y="1693802"/>
            <a:ext cx="292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" name="Google Shape;385;p19"/>
          <p:cNvCxnSpPr/>
          <p:nvPr/>
        </p:nvCxnSpPr>
        <p:spPr>
          <a:xfrm rot="10800000">
            <a:off x="2541475" y="2011102"/>
            <a:ext cx="292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6" name="Google Shape;386;p19"/>
          <p:cNvSpPr txBox="1"/>
          <p:nvPr/>
        </p:nvSpPr>
        <p:spPr>
          <a:xfrm>
            <a:off x="3626873" y="1166775"/>
            <a:ext cx="75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1.주문요청 rest API하기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7" name="Google Shape;387;p19"/>
          <p:cNvSpPr txBox="1"/>
          <p:nvPr/>
        </p:nvSpPr>
        <p:spPr>
          <a:xfrm>
            <a:off x="3626873" y="2080375"/>
            <a:ext cx="75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응답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88" name="Google Shape;388;p19"/>
          <p:cNvCxnSpPr/>
          <p:nvPr/>
        </p:nvCxnSpPr>
        <p:spPr>
          <a:xfrm>
            <a:off x="2541475" y="3201952"/>
            <a:ext cx="292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" name="Google Shape;389;p19"/>
          <p:cNvSpPr txBox="1"/>
          <p:nvPr/>
        </p:nvSpPr>
        <p:spPr>
          <a:xfrm>
            <a:off x="2900250" y="2820550"/>
            <a:ext cx="229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2.고객이 카드 인증 후 인증완료 함수 호출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90" name="Google Shape;390;p19"/>
          <p:cNvCxnSpPr>
            <a:stCxn id="380" idx="2"/>
            <a:endCxn id="383" idx="0"/>
          </p:cNvCxnSpPr>
          <p:nvPr/>
        </p:nvCxnSpPr>
        <p:spPr>
          <a:xfrm>
            <a:off x="6087175" y="3391252"/>
            <a:ext cx="0" cy="9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1" name="Google Shape;391;p19"/>
          <p:cNvSpPr txBox="1"/>
          <p:nvPr/>
        </p:nvSpPr>
        <p:spPr>
          <a:xfrm>
            <a:off x="4996675" y="3722775"/>
            <a:ext cx="109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3.인증 정보 전송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2" name="Google Shape;392;p19"/>
          <p:cNvSpPr txBox="1"/>
          <p:nvPr/>
        </p:nvSpPr>
        <p:spPr>
          <a:xfrm>
            <a:off x="2988388" y="4075450"/>
            <a:ext cx="203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4.결제 진행 후 결과 주문시 전달 한 returnUrl로 페이지 전환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93" name="Google Shape;393;p19"/>
          <p:cNvCxnSpPr>
            <a:stCxn id="383" idx="1"/>
            <a:endCxn id="382" idx="3"/>
          </p:cNvCxnSpPr>
          <p:nvPr/>
        </p:nvCxnSpPr>
        <p:spPr>
          <a:xfrm rot="10800000">
            <a:off x="2541475" y="4551427"/>
            <a:ext cx="292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프로젝트에서 사용되는 DB의 구조(ERD)</a:t>
            </a:r>
            <a:endParaRPr/>
          </a:p>
        </p:txBody>
      </p:sp>
      <p:pic>
        <p:nvPicPr>
          <p:cNvPr id="399" name="Google Shape;3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700" y="1488525"/>
            <a:ext cx="5488592" cy="3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 환경및 프로그래밍 도구</a:t>
            </a:r>
            <a:endParaRPr/>
          </a:p>
        </p:txBody>
      </p:sp>
      <p:pic>
        <p:nvPicPr>
          <p:cNvPr id="405" name="Google Shape;4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125" y="3806203"/>
            <a:ext cx="3549750" cy="83419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6" name="Google Shape;4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725" y="1459625"/>
            <a:ext cx="1528826" cy="15288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7" name="Google Shape;40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3449" y="3111574"/>
            <a:ext cx="1528826" cy="152887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8" name="Google Shape;40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3450" y="1459625"/>
            <a:ext cx="1528825" cy="1528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9" name="Google Shape;40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7125" y="1459625"/>
            <a:ext cx="3549750" cy="1968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0" name="Google Shape;41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1725" y="3111575"/>
            <a:ext cx="1528825" cy="1528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